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9" r:id="rId2"/>
    <p:sldId id="262" r:id="rId3"/>
    <p:sldId id="263" r:id="rId4"/>
    <p:sldId id="342" r:id="rId5"/>
    <p:sldId id="344" r:id="rId6"/>
    <p:sldId id="345" r:id="rId7"/>
    <p:sldId id="346" r:id="rId8"/>
    <p:sldId id="347" r:id="rId9"/>
    <p:sldId id="349" r:id="rId10"/>
    <p:sldId id="350" r:id="rId11"/>
    <p:sldId id="352" r:id="rId12"/>
    <p:sldId id="341" r:id="rId13"/>
    <p:sldId id="266" r:id="rId14"/>
    <p:sldId id="300" r:id="rId15"/>
    <p:sldId id="261" r:id="rId16"/>
    <p:sldId id="302" r:id="rId17"/>
    <p:sldId id="264" r:id="rId18"/>
    <p:sldId id="338" r:id="rId19"/>
    <p:sldId id="269" r:id="rId20"/>
    <p:sldId id="271" r:id="rId21"/>
    <p:sldId id="272" r:id="rId22"/>
    <p:sldId id="279" r:id="rId23"/>
    <p:sldId id="277" r:id="rId24"/>
    <p:sldId id="281" r:id="rId25"/>
    <p:sldId id="282" r:id="rId26"/>
    <p:sldId id="303" r:id="rId27"/>
    <p:sldId id="283" r:id="rId28"/>
    <p:sldId id="293" r:id="rId29"/>
    <p:sldId id="315" r:id="rId30"/>
    <p:sldId id="317" r:id="rId31"/>
    <p:sldId id="287" r:id="rId32"/>
    <p:sldId id="312" r:id="rId33"/>
    <p:sldId id="334" r:id="rId34"/>
    <p:sldId id="324" r:id="rId35"/>
    <p:sldId id="322" r:id="rId36"/>
    <p:sldId id="327" r:id="rId37"/>
    <p:sldId id="329" r:id="rId38"/>
    <p:sldId id="335" r:id="rId39"/>
    <p:sldId id="284" r:id="rId40"/>
    <p:sldId id="294" r:id="rId41"/>
    <p:sldId id="330" r:id="rId42"/>
    <p:sldId id="331" r:id="rId43"/>
    <p:sldId id="320" r:id="rId44"/>
    <p:sldId id="336" r:id="rId45"/>
    <p:sldId id="333" r:id="rId46"/>
    <p:sldId id="339" r:id="rId47"/>
    <p:sldId id="340" r:id="rId48"/>
    <p:sldId id="353" r:id="rId49"/>
    <p:sldId id="354" r:id="rId50"/>
    <p:sldId id="355" r:id="rId51"/>
    <p:sldId id="356" r:id="rId52"/>
    <p:sldId id="337" r:id="rId53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1318"/>
    <a:srgbClr val="333333"/>
    <a:srgbClr val="DB640B"/>
    <a:srgbClr val="CC3300"/>
    <a:srgbClr val="FF3300"/>
    <a:srgbClr val="CCFF33"/>
    <a:srgbClr val="FF7C8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Estilo com Tema 2 - Destaqu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Estilo Claro 3 - Destaqu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57" autoAdjust="0"/>
    <p:restoredTop sz="94624" autoAdjust="0"/>
  </p:normalViewPr>
  <p:slideViewPr>
    <p:cSldViewPr>
      <p:cViewPr>
        <p:scale>
          <a:sx n="70" d="100"/>
          <a:sy n="70" d="100"/>
        </p:scale>
        <p:origin x="-125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870"/>
    </p:cViewPr>
  </p:sorterViewPr>
  <p:notesViewPr>
    <p:cSldViewPr>
      <p:cViewPr varScale="1">
        <p:scale>
          <a:sx n="55" d="100"/>
          <a:sy n="55" d="100"/>
        </p:scale>
        <p:origin x="-26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Saraiva\Desktop\ConFOA2012\OA_PT_Timeline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lha_de_C_lculo_do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3.3313380930435087E-2"/>
          <c:y val="0"/>
          <c:w val="0.93481381748158621"/>
          <c:h val="0.98735942422465151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ash"/>
            <c:size val="5"/>
            <c:spPr>
              <a:noFill/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4124315680631774E-2"/>
                  <c:y val="-5.0079646113223422E-2"/>
                </c:manualLayout>
              </c:layout>
              <c:tx>
                <c:strRef>
                  <c:f>Timeline!$G$5</c:f>
                  <c:strCache>
                    <c:ptCount val="1"/>
                    <c:pt idx="0">
                      <c:v>Abertura                      RepositóriUM</c:v>
                    </c:pt>
                  </c:strCache>
                </c:strRef>
              </c:tx>
              <c:dLblPos val="r"/>
            </c:dLbl>
            <c:dLbl>
              <c:idx val="1"/>
              <c:layout>
                <c:manualLayout>
                  <c:x val="-5.431632384811122E-2"/>
                  <c:y val="-2.9375768768751816E-2"/>
                </c:manualLayout>
              </c:layout>
              <c:tx>
                <c:strRef>
                  <c:f>Timeline!$G$6</c:f>
                  <c:strCache>
                    <c:ptCount val="1"/>
                    <c:pt idx="0">
                      <c:v>Abertura B-on</c:v>
                    </c:pt>
                  </c:strCache>
                </c:strRef>
              </c:tx>
              <c:dLblPos val="r"/>
            </c:dLbl>
            <c:dLbl>
              <c:idx val="2"/>
              <c:layout>
                <c:manualLayout>
                  <c:x val="-6.7942059767862342E-2"/>
                  <c:y val="3.2639486070539889E-2"/>
                </c:manualLayout>
              </c:layout>
              <c:tx>
                <c:strRef>
                  <c:f>Timeline!$G$7</c:f>
                  <c:strCache>
                    <c:ptCount val="1"/>
                    <c:pt idx="0">
                      <c:v>Política AA UMinho</c:v>
                    </c:pt>
                  </c:strCache>
                </c:strRef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3"/>
              <c:layout>
                <c:manualLayout>
                  <c:x val="-8.8482682488378789E-2"/>
                  <c:y val="-4.569564030694731E-2"/>
                </c:manualLayout>
              </c:layout>
              <c:tx>
                <c:strRef>
                  <c:f>Timeline!$G$8</c:f>
                  <c:strCache>
                    <c:ptCount val="1"/>
                    <c:pt idx="0">
                      <c:v>Abertura SciELO Portugal</c:v>
                    </c:pt>
                  </c:strCache>
                </c:strRef>
              </c:tx>
              <c:dLblPos val="r"/>
            </c:dLbl>
            <c:dLbl>
              <c:idx val="4"/>
              <c:layout>
                <c:manualLayout>
                  <c:x val="-6.6362011866284334E-2"/>
                  <c:y val="2.9375768768751816E-2"/>
                </c:manualLayout>
              </c:layout>
              <c:tx>
                <c:strRef>
                  <c:f>Timeline!$G$9</c:f>
                  <c:strCache>
                    <c:ptCount val="1"/>
                    <c:pt idx="0">
                      <c:v>1.ª Conferência OA</c:v>
                    </c:pt>
                  </c:strCache>
                </c:strRef>
              </c:tx>
              <c:dLblPos val="r"/>
            </c:dLbl>
            <c:dLbl>
              <c:idx val="5"/>
              <c:layout>
                <c:manualLayout>
                  <c:x val="-6.1621868161549513E-2"/>
                  <c:y val="3.263974307639092E-2"/>
                </c:manualLayout>
              </c:layout>
              <c:tx>
                <c:strRef>
                  <c:f>Timeline!$G$10</c:f>
                  <c:strCache>
                    <c:ptCount val="1"/>
                    <c:pt idx="0">
                      <c:v>Dec. OA CRUP</c:v>
                    </c:pt>
                  </c:strCache>
                </c:strRef>
              </c:tx>
              <c:dLblPos val="r"/>
            </c:dLbl>
            <c:dLbl>
              <c:idx val="6"/>
              <c:layout>
                <c:manualLayout>
                  <c:x val="-0.10270311360258266"/>
                  <c:y val="-3.5903717384030011E-2"/>
                </c:manualLayout>
              </c:layout>
              <c:tx>
                <c:strRef>
                  <c:f>Timeline!$G$11</c:f>
                  <c:strCache>
                    <c:ptCount val="1"/>
                    <c:pt idx="0">
                      <c:v>Repositórios ISCTE, UFP, IPB</c:v>
                    </c:pt>
                  </c:strCache>
                </c:strRef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7"/>
              <c:layout>
                <c:manualLayout>
                  <c:x val="-6.6362011866284348E-2"/>
                  <c:y val="-2.9375768768751819E-2"/>
                </c:manualLayout>
              </c:layout>
              <c:tx>
                <c:strRef>
                  <c:f>Timeline!$G$12</c:f>
                  <c:strCache>
                    <c:ptCount val="1"/>
                    <c:pt idx="0">
                      <c:v>2.ª Conferência OA</c:v>
                    </c:pt>
                  </c:strCache>
                </c:strRef>
              </c:tx>
              <c:dLblPos val="r"/>
            </c:dLbl>
            <c:dLbl>
              <c:idx val="8"/>
              <c:layout>
                <c:manualLayout>
                  <c:x val="-9.006273038995706E-2"/>
                  <c:y val="-2.9375768768751989E-2"/>
                </c:manualLayout>
              </c:layout>
              <c:tx>
                <c:strRef>
                  <c:f>Timeline!$G$13</c:f>
                  <c:strCache>
                    <c:ptCount val="1"/>
                    <c:pt idx="0">
                      <c:v>Grupo Trabalho OA CRUP</c:v>
                    </c:pt>
                  </c:strCache>
                </c:strRef>
              </c:tx>
              <c:dLblPos val="r"/>
            </c:dLbl>
            <c:dLbl>
              <c:idx val="9"/>
              <c:layout>
                <c:manualLayout>
                  <c:x val="-5.3721628653658621E-2"/>
                  <c:y val="4.5695640306947241E-2"/>
                </c:manualLayout>
              </c:layout>
              <c:tx>
                <c:strRef>
                  <c:f>Timeline!$G$14</c:f>
                  <c:strCache>
                    <c:ptCount val="1"/>
                    <c:pt idx="0">
                      <c:v>Novos                       repositórios…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0"/>
              <c:layout>
                <c:manualLayout>
                  <c:x val="-7.9002395078909757E-2"/>
                  <c:y val="2.6111794461112826E-2"/>
                </c:manualLayout>
              </c:layout>
              <c:tx>
                <c:strRef>
                  <c:f>Timeline!$G$15</c:f>
                  <c:strCache>
                    <c:ptCount val="1"/>
                    <c:pt idx="0">
                      <c:v>Início Proj. DRIVER II</c:v>
                    </c:pt>
                  </c:strCache>
                </c:strRef>
              </c:tx>
              <c:dLblPos val="r"/>
            </c:dLbl>
            <c:dLbl>
              <c:idx val="11"/>
              <c:layout>
                <c:manualLayout>
                  <c:x val="-6.162186816154936E-2"/>
                  <c:y val="-2.9375768768751854E-2"/>
                </c:manualLayout>
              </c:layout>
              <c:tx>
                <c:strRef>
                  <c:f>Timeline!$G$16</c:f>
                  <c:strCache>
                    <c:ptCount val="1"/>
                    <c:pt idx="0">
                      <c:v>Política OA ISCTE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2"/>
              <c:layout>
                <c:manualLayout>
                  <c:x val="-6.6362011866284348E-2"/>
                  <c:y val="-3.2639743076391003E-2"/>
                </c:manualLayout>
              </c:layout>
              <c:tx>
                <c:strRef>
                  <c:f>Timeline!$G$17</c:f>
                  <c:strCache>
                    <c:ptCount val="1"/>
                    <c:pt idx="0">
                      <c:v>Início Proj. RCAAP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3"/>
              <c:layout>
                <c:manualLayout>
                  <c:x val="-6.7942059767862342E-2"/>
                  <c:y val="2.6111794461112715E-2"/>
                </c:manualLayout>
              </c:layout>
              <c:tx>
                <c:strRef>
                  <c:f>Timeline!$G$18</c:f>
                  <c:strCache>
                    <c:ptCount val="1"/>
                    <c:pt idx="0">
                      <c:v>Política OA UPorto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4"/>
              <c:layout>
                <c:manualLayout>
                  <c:x val="-7.7422347177332027E-2"/>
                  <c:y val="2.9041918168309502E-2"/>
                </c:manualLayout>
              </c:layout>
              <c:tx>
                <c:strRef>
                  <c:f>Timeline!$G$19</c:f>
                  <c:strCache>
                    <c:ptCount val="1"/>
                    <c:pt idx="0">
                      <c:v>3.ª Conferência OA</c:v>
                    </c:pt>
                  </c:strCache>
                </c:strRef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5"/>
              <c:layout>
                <c:manualLayout>
                  <c:x val="-6.6362011866284348E-2"/>
                  <c:y val="3.5903717384030059E-2"/>
                </c:manualLayout>
              </c:layout>
              <c:tx>
                <c:strRef>
                  <c:f>Timeline!$G$20</c:f>
                  <c:strCache>
                    <c:ptCount val="1"/>
                    <c:pt idx="0">
                      <c:v>4.ª Conferência OA</c:v>
                    </c:pt>
                  </c:strCache>
                </c:strRef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6"/>
              <c:layout>
                <c:manualLayout>
                  <c:x val="-7.2682203472597004E-2"/>
                  <c:y val="3.5903717384030059E-2"/>
                </c:manualLayout>
              </c:layout>
              <c:tx>
                <c:strRef>
                  <c:f>Timeline!$G$21</c:f>
                  <c:strCache>
                    <c:ptCount val="1"/>
                    <c:pt idx="0">
                      <c:v>Início Proj. OpenAIRE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7"/>
              <c:layout>
                <c:manualLayout>
                  <c:x val="-4.8981484948924202E-2"/>
                  <c:y val="-5.5487563229864492E-2"/>
                </c:manualLayout>
              </c:layout>
              <c:tx>
                <c:strRef>
                  <c:f>Timeline!$G$22</c:f>
                  <c:strCache>
                    <c:ptCount val="1"/>
                    <c:pt idx="0">
                      <c:v>Início Proj.                        NECOBELAC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8"/>
              <c:layout>
                <c:manualLayout>
                  <c:x val="-9.9543017799426259E-2"/>
                  <c:y val="3.2639486070539889E-2"/>
                </c:manualLayout>
              </c:layout>
              <c:tx>
                <c:strRef>
                  <c:f>Timeline!$G$23</c:f>
                  <c:strCache>
                    <c:ptCount val="1"/>
                    <c:pt idx="0">
                      <c:v>1.ª Conf. Luso-Brasileira AA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19"/>
              <c:layout>
                <c:manualLayout>
                  <c:x val="-6.4781963964706174E-2"/>
                  <c:y val="-5.2223588922225429E-2"/>
                </c:manualLayout>
              </c:layout>
              <c:tx>
                <c:strRef>
                  <c:f>Timeline!$G$24</c:f>
                  <c:strCache>
                    <c:ptCount val="1"/>
                    <c:pt idx="0">
                      <c:v>Políticas AA                              Uab, IPB, UC, UL  </c:v>
                    </c:pt>
                  </c:strCache>
                </c:strRef>
              </c:tx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20"/>
              <c:layout>
                <c:manualLayout>
                  <c:x val="-6.0041820259971429E-2"/>
                  <c:y val="-5.222358892222552E-2"/>
                </c:manualLayout>
              </c:layout>
              <c:tx>
                <c:strRef>
                  <c:f>Timeline!$G$25</c:f>
                  <c:strCache>
                    <c:ptCount val="1"/>
                    <c:pt idx="0">
                      <c:v>50.000 docs PT                 RCAAP!</c:v>
                    </c:pt>
                  </c:strCache>
                </c:strRef>
              </c:tx>
              <c:dLblPos val="r"/>
            </c:dLbl>
            <c:dLbl>
              <c:idx val="21"/>
              <c:layout>
                <c:manualLayout>
                  <c:x val="-4.4241341244189401E-2"/>
                  <c:y val="4.8959614614586339E-2"/>
                </c:manualLayout>
              </c:layout>
              <c:tx>
                <c:strRef>
                  <c:f>Timeline!$G$26</c:f>
                  <c:strCache>
                    <c:ptCount val="1"/>
                    <c:pt idx="0">
                      <c:v>Projeto                                Blimunda</c:v>
                    </c:pt>
                  </c:strCache>
                </c:strRef>
              </c:tx>
              <c:dLblPos val="r"/>
            </c:dLbl>
            <c:dLbl>
              <c:idx val="22"/>
              <c:layout>
                <c:manualLayout>
                  <c:x val="-7.110240439745992E-2"/>
                  <c:y val="4.8225348898292955E-2"/>
                </c:manualLayout>
              </c:layout>
              <c:tx>
                <c:strRef>
                  <c:f>Timeline!$G$27</c:f>
                  <c:strCache>
                    <c:ptCount val="1"/>
                    <c:pt idx="0">
                      <c:v>Políticas AA                               HUC, IPLei, UTAD</c:v>
                    </c:pt>
                  </c:strCache>
                </c:strRef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23"/>
              <c:layout>
                <c:manualLayout>
                  <c:x val="-5.6881724456814997E-2"/>
                  <c:y val="-5.2223588922225429E-2"/>
                </c:manualLayout>
              </c:layout>
              <c:tx>
                <c:strRef>
                  <c:f>Timeline!$G$28</c:f>
                  <c:strCache>
                    <c:ptCount val="1"/>
                    <c:pt idx="0">
                      <c:v>Nova Política                                                  AA UMinho</c:v>
                    </c:pt>
                  </c:strCache>
                </c:strRef>
              </c:tx>
              <c:dLblPos val="r"/>
            </c:dLbl>
            <c:dLbl>
              <c:idx val="24"/>
              <c:layout>
                <c:manualLayout>
                  <c:x val="-4.2661293342611317E-2"/>
                  <c:y val="-3.263974307639092E-2"/>
                </c:manualLayout>
              </c:layout>
              <c:tx>
                <c:strRef>
                  <c:f>Timeline!$G$29</c:f>
                  <c:strCache>
                    <c:ptCount val="1"/>
                    <c:pt idx="0">
                      <c:v>2.ª Conf. Luso-Brasileira AA</c:v>
                    </c:pt>
                  </c:strCache>
                </c:strRef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alibri" pitchFamily="34" charset="0"/>
                      <a:ea typeface="Tahoma"/>
                      <a:cs typeface="Tahoma"/>
                    </a:defRPr>
                  </a:pPr>
                  <a:endParaRPr lang="pt-PT"/>
                </a:p>
              </c:txPr>
              <c:dLblPos val="r"/>
            </c:dLbl>
            <c:dLbl>
              <c:idx val="25"/>
              <c:layout>
                <c:manualLayout>
                  <c:x val="-5.6881973283256074E-2"/>
                  <c:y val="6.0830457866203835E-2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 smtClean="0"/>
                      <a:t>Início</a:t>
                    </a:r>
                    <a:r>
                      <a:rPr lang="en-US" dirty="0" smtClean="0"/>
                      <a:t> </a:t>
                    </a:r>
                    <a:r>
                      <a:rPr lang="en-US" dirty="0" err="1" smtClean="0"/>
                      <a:t>Proj</a:t>
                    </a:r>
                    <a:r>
                      <a:rPr lang="en-US" dirty="0" smtClean="0"/>
                      <a:t>.                  </a:t>
                    </a:r>
                    <a:r>
                      <a:rPr lang="en-US" dirty="0" err="1" smtClean="0"/>
                      <a:t>OpenAIRE</a:t>
                    </a:r>
                    <a:r>
                      <a:rPr lang="en-US" dirty="0" smtClean="0"/>
                      <a:t>+                                &amp; </a:t>
                    </a:r>
                    <a:r>
                      <a:rPr lang="en-US" dirty="0" err="1" smtClean="0"/>
                      <a:t>MedOAnet</a:t>
                    </a:r>
                    <a:endParaRPr lang="en-US" dirty="0"/>
                  </a:p>
                </c:rich>
              </c:tx>
              <c:dLblPos val="r"/>
            </c:dLbl>
            <c:dLbl>
              <c:idx val="26"/>
              <c:delete val="1"/>
            </c:dLbl>
            <c:dLbl>
              <c:idx val="27"/>
              <c:delete val="1"/>
            </c:dLbl>
            <c:dLbl>
              <c:idx val="28"/>
              <c:delete val="1"/>
            </c:dLbl>
            <c:dLbl>
              <c:idx val="29"/>
              <c:tx>
                <c:strRef>
                  <c:f>Timeline!$G$34</c:f>
                  <c:strCache>
                    <c:ptCount val="1"/>
                    <c:pt idx="0">
                      <c:v>0</c:v>
                    </c:pt>
                  </c:strCache>
                </c:strRef>
              </c:tx>
              <c:dLblPos val="r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 pitchFamily="34" charset="0"/>
                    <a:ea typeface="Tahoma"/>
                    <a:cs typeface="Tahoma"/>
                  </a:defRPr>
                </a:pPr>
                <a:endParaRPr lang="pt-PT"/>
              </a:p>
            </c:txPr>
            <c:dLblPos val="r"/>
            <c:showVal val="1"/>
          </c:dLbls>
          <c:errBars>
            <c:errDir val="y"/>
            <c:errBarType val="minus"/>
            <c:errValType val="percentage"/>
            <c:noEndCap val="1"/>
            <c:val val="100"/>
            <c:spPr>
              <a:ln w="12700">
                <a:solidFill>
                  <a:srgbClr val="B2B2B2"/>
                </a:solidFill>
                <a:prstDash val="solid"/>
              </a:ln>
            </c:spPr>
          </c:errBars>
          <c:xVal>
            <c:numRef>
              <c:f>Timeline!$F$5:$F$34</c:f>
              <c:numCache>
                <c:formatCode>General</c:formatCode>
                <c:ptCount val="30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2005</c:v>
                </c:pt>
                <c:pt idx="4">
                  <c:v>2005</c:v>
                </c:pt>
                <c:pt idx="5">
                  <c:v>2006</c:v>
                </c:pt>
                <c:pt idx="6">
                  <c:v>2006</c:v>
                </c:pt>
                <c:pt idx="7">
                  <c:v>2006</c:v>
                </c:pt>
                <c:pt idx="8">
                  <c:v>2007</c:v>
                </c:pt>
                <c:pt idx="9">
                  <c:v>2007</c:v>
                </c:pt>
                <c:pt idx="10">
                  <c:v>2007</c:v>
                </c:pt>
                <c:pt idx="11">
                  <c:v>2007</c:v>
                </c:pt>
                <c:pt idx="12">
                  <c:v>2008</c:v>
                </c:pt>
                <c:pt idx="13">
                  <c:v>2008</c:v>
                </c:pt>
                <c:pt idx="14">
                  <c:v>2008</c:v>
                </c:pt>
                <c:pt idx="15">
                  <c:v>2009</c:v>
                </c:pt>
                <c:pt idx="16">
                  <c:v>2009</c:v>
                </c:pt>
                <c:pt idx="17">
                  <c:v>2009</c:v>
                </c:pt>
                <c:pt idx="18">
                  <c:v>2010</c:v>
                </c:pt>
                <c:pt idx="19">
                  <c:v>2010</c:v>
                </c:pt>
                <c:pt idx="20">
                  <c:v>2010</c:v>
                </c:pt>
                <c:pt idx="21">
                  <c:v>2010</c:v>
                </c:pt>
                <c:pt idx="22">
                  <c:v>2011</c:v>
                </c:pt>
                <c:pt idx="23">
                  <c:v>2011</c:v>
                </c:pt>
                <c:pt idx="24">
                  <c:v>2011</c:v>
                </c:pt>
                <c:pt idx="25">
                  <c:v>2011</c:v>
                </c:pt>
                <c:pt idx="26">
                  <c:v>2012</c:v>
                </c:pt>
                <c:pt idx="27">
                  <c:v>2012</c:v>
                </c:pt>
                <c:pt idx="28">
                  <c:v>2012</c:v>
                </c:pt>
                <c:pt idx="29">
                  <c:v>0</c:v>
                </c:pt>
              </c:numCache>
            </c:numRef>
          </c:xVal>
          <c:yVal>
            <c:numRef>
              <c:f>Timeline!$E$5:$E$34</c:f>
              <c:numCache>
                <c:formatCode>General</c:formatCode>
                <c:ptCount val="30"/>
                <c:pt idx="0">
                  <c:v>22</c:v>
                </c:pt>
                <c:pt idx="1">
                  <c:v>8</c:v>
                </c:pt>
                <c:pt idx="2">
                  <c:v>-10</c:v>
                </c:pt>
                <c:pt idx="3">
                  <c:v>25</c:v>
                </c:pt>
                <c:pt idx="4">
                  <c:v>-35</c:v>
                </c:pt>
                <c:pt idx="5">
                  <c:v>-18</c:v>
                </c:pt>
                <c:pt idx="6">
                  <c:v>9</c:v>
                </c:pt>
                <c:pt idx="7">
                  <c:v>18</c:v>
                </c:pt>
                <c:pt idx="8">
                  <c:v>25</c:v>
                </c:pt>
                <c:pt idx="9">
                  <c:v>-12</c:v>
                </c:pt>
                <c:pt idx="10">
                  <c:v>-31</c:v>
                </c:pt>
                <c:pt idx="11">
                  <c:v>3</c:v>
                </c:pt>
                <c:pt idx="12">
                  <c:v>10</c:v>
                </c:pt>
                <c:pt idx="13">
                  <c:v>-24</c:v>
                </c:pt>
                <c:pt idx="14">
                  <c:v>-8</c:v>
                </c:pt>
                <c:pt idx="15">
                  <c:v>-16</c:v>
                </c:pt>
                <c:pt idx="16">
                  <c:v>-34</c:v>
                </c:pt>
                <c:pt idx="17">
                  <c:v>22</c:v>
                </c:pt>
                <c:pt idx="18">
                  <c:v>-7</c:v>
                </c:pt>
                <c:pt idx="19">
                  <c:v>2</c:v>
                </c:pt>
                <c:pt idx="20">
                  <c:v>22</c:v>
                </c:pt>
                <c:pt idx="21">
                  <c:v>-24</c:v>
                </c:pt>
                <c:pt idx="22">
                  <c:v>-14</c:v>
                </c:pt>
                <c:pt idx="23">
                  <c:v>24</c:v>
                </c:pt>
                <c:pt idx="24">
                  <c:v>14</c:v>
                </c:pt>
                <c:pt idx="25">
                  <c:v>-28</c:v>
                </c:pt>
                <c:pt idx="26">
                  <c:v>25</c:v>
                </c:pt>
                <c:pt idx="27">
                  <c:v>-33</c:v>
                </c:pt>
                <c:pt idx="28">
                  <c:v>2</c:v>
                </c:pt>
              </c:numCache>
            </c:numRef>
          </c:yVal>
        </c:ser>
        <c:dLbls>
          <c:showVal val="1"/>
        </c:dLbls>
        <c:axId val="79584640"/>
        <c:axId val="79594624"/>
      </c:scatterChart>
      <c:valAx>
        <c:axId val="79584640"/>
        <c:scaling>
          <c:orientation val="minMax"/>
          <c:max val="2012"/>
          <c:min val="2003"/>
        </c:scaling>
        <c:axPos val="b"/>
        <c:numFmt formatCode="General" sourceLinked="1"/>
        <c:tickLblPos val="nextTo"/>
        <c:spPr>
          <a:solidFill>
            <a:schemeClr val="bg1"/>
          </a:solidFill>
          <a:ln w="38100">
            <a:solidFill>
              <a:srgbClr val="1849B5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Calibri" pitchFamily="34" charset="0"/>
                <a:ea typeface="NewsGotT"/>
                <a:cs typeface="NewsGotT"/>
              </a:defRPr>
            </a:pPr>
            <a:endParaRPr lang="pt-PT"/>
          </a:p>
        </c:txPr>
        <c:crossAx val="79594624"/>
        <c:crosses val="autoZero"/>
        <c:crossBetween val="midCat"/>
      </c:valAx>
      <c:valAx>
        <c:axId val="79594624"/>
        <c:scaling>
          <c:orientation val="minMax"/>
        </c:scaling>
        <c:delete val="1"/>
        <c:axPos val="l"/>
        <c:numFmt formatCode="General" sourceLinked="1"/>
        <c:tickLblPos val="none"/>
        <c:crossAx val="79584640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</c:chart>
  <c:spPr>
    <a:noFill/>
    <a:ln w="3175">
      <a:noFill/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t-PT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>
        <c:manualLayout>
          <c:layoutTarget val="inner"/>
          <c:xMode val="edge"/>
          <c:yMode val="edge"/>
          <c:x val="5.2966337073658533E-2"/>
          <c:y val="2.9132648924894221E-2"/>
          <c:w val="0.94279914844296597"/>
          <c:h val="0.9470336629263405"/>
        </c:manualLayout>
      </c:layout>
      <c:pie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Coordenadores</c:v>
                </c:pt>
              </c:strCache>
            </c:strRef>
          </c:tx>
          <c:spPr>
            <a:solidFill>
              <a:srgbClr val="971318"/>
            </a:solidFill>
          </c:spPr>
          <c:dPt>
            <c:idx val="0"/>
            <c:explosion val="6"/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pt-PT"/>
              </a:p>
            </c:txPr>
            <c:showCatName val="1"/>
            <c:showPercent val="1"/>
            <c:showLeaderLines val="1"/>
          </c:dLbls>
          <c:cat>
            <c:strRef>
              <c:f>Folha1!$A$2:$A$5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Folha1!$B$2:$B$5</c:f>
              <c:numCache>
                <c:formatCode>General</c:formatCode>
                <c:ptCount val="4"/>
                <c:pt idx="0">
                  <c:v>574</c:v>
                </c:pt>
                <c:pt idx="1">
                  <c:v>675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pt-PT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475E28-6AC3-4C75-941E-CB421B57DC3D}" type="doc">
      <dgm:prSet loTypeId="urn:microsoft.com/office/officeart/2005/8/layout/radial4" loCatId="relationship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pt-PT"/>
        </a:p>
      </dgm:t>
    </dgm:pt>
    <dgm:pt modelId="{7F26B29C-0BC1-4621-8C6A-6BC9FA399643}">
      <dgm:prSet phldrT="[Texto]" custT="1"/>
      <dgm:spPr>
        <a:solidFill>
          <a:srgbClr val="971318"/>
        </a:solidFill>
      </dgm:spPr>
      <dgm:t>
        <a:bodyPr/>
        <a:lstStyle/>
        <a:p>
          <a:r>
            <a:rPr lang="pt-PT" sz="2400" b="1" dirty="0" smtClean="0">
              <a:effectLst/>
            </a:rPr>
            <a:t>ACESSO ABERTO E INVESTIGADORES EM PORTUGAL</a:t>
          </a:r>
          <a:endParaRPr lang="pt-PT" sz="4000" b="1" dirty="0">
            <a:effectLst/>
          </a:endParaRPr>
        </a:p>
      </dgm:t>
    </dgm:pt>
    <dgm:pt modelId="{4F8E545B-DD90-4C67-85F4-0F54C8B0041F}" type="parTrans" cxnId="{98D211B5-D999-48FC-B682-FCB56160EA2A}">
      <dgm:prSet/>
      <dgm:spPr/>
      <dgm:t>
        <a:bodyPr/>
        <a:lstStyle/>
        <a:p>
          <a:endParaRPr lang="pt-PT" sz="1800"/>
        </a:p>
      </dgm:t>
    </dgm:pt>
    <dgm:pt modelId="{647370DC-A7BD-4FEF-B437-DCFD3F55458C}" type="sibTrans" cxnId="{98D211B5-D999-48FC-B682-FCB56160EA2A}">
      <dgm:prSet/>
      <dgm:spPr/>
      <dgm:t>
        <a:bodyPr/>
        <a:lstStyle/>
        <a:p>
          <a:endParaRPr lang="pt-PT" sz="1800"/>
        </a:p>
      </dgm:t>
    </dgm:pt>
    <dgm:pt modelId="{D660FA5B-E564-48FA-9BBE-ADF8B6962AC6}">
      <dgm:prSet phldrT="[Texto]" custT="1"/>
      <dgm:spPr>
        <a:solidFill>
          <a:srgbClr val="0070C0"/>
        </a:solidFill>
      </dgm:spPr>
      <dgm:t>
        <a:bodyPr/>
        <a:lstStyle/>
        <a:p>
          <a:r>
            <a:rPr lang="pt-PT" sz="2400" b="1" dirty="0" smtClean="0">
              <a:effectLst/>
            </a:rPr>
            <a:t>PARTICIPAÇÃO</a:t>
          </a:r>
        </a:p>
        <a:p>
          <a:r>
            <a:rPr lang="pt-PT" sz="2400" b="1" dirty="0" smtClean="0">
              <a:effectLst/>
            </a:rPr>
            <a:t>EM PROJETOS</a:t>
          </a:r>
          <a:endParaRPr lang="pt-PT" sz="2400" b="1" dirty="0">
            <a:effectLst/>
          </a:endParaRPr>
        </a:p>
      </dgm:t>
    </dgm:pt>
    <dgm:pt modelId="{291BE3A4-FE6E-49A7-B56A-B98E2AA9DAD8}" type="parTrans" cxnId="{83FFE0BA-4658-4F95-80E2-2CFE053AB534}">
      <dgm:prSet/>
      <dgm:spPr/>
      <dgm:t>
        <a:bodyPr/>
        <a:lstStyle/>
        <a:p>
          <a:endParaRPr lang="pt-PT" sz="1800"/>
        </a:p>
      </dgm:t>
    </dgm:pt>
    <dgm:pt modelId="{BCFA3BC8-0A53-44AE-A3E5-76E06200F2B9}" type="sibTrans" cxnId="{83FFE0BA-4658-4F95-80E2-2CFE053AB534}">
      <dgm:prSet/>
      <dgm:spPr/>
      <dgm:t>
        <a:bodyPr/>
        <a:lstStyle/>
        <a:p>
          <a:endParaRPr lang="pt-PT" sz="1800"/>
        </a:p>
      </dgm:t>
    </dgm:pt>
    <dgm:pt modelId="{C768B0F9-B8D0-4C30-BEE2-4FB3E158DAF9}">
      <dgm:prSet phldrT="[Texto]" custT="1"/>
      <dgm:spPr>
        <a:solidFill>
          <a:srgbClr val="92D050"/>
        </a:solidFill>
      </dgm:spPr>
      <dgm:t>
        <a:bodyPr/>
        <a:lstStyle/>
        <a:p>
          <a:r>
            <a:rPr lang="pt-PT" sz="2400" b="1" dirty="0" smtClean="0">
              <a:effectLst/>
            </a:rPr>
            <a:t>PRÁTICAS DE PUBLICAÇÃO</a:t>
          </a:r>
        </a:p>
        <a:p>
          <a:r>
            <a:rPr lang="pt-PT" sz="2400" b="1" dirty="0" smtClean="0">
              <a:effectLst/>
            </a:rPr>
            <a:t>E ACESSO ABERTO</a:t>
          </a:r>
          <a:endParaRPr lang="pt-PT" sz="2400" b="1" dirty="0">
            <a:effectLst/>
          </a:endParaRPr>
        </a:p>
      </dgm:t>
    </dgm:pt>
    <dgm:pt modelId="{AAFC5693-0235-4601-A662-4A8375A4DF56}" type="parTrans" cxnId="{AA88A975-75C7-406B-B2EB-C05FC99DF83F}">
      <dgm:prSet/>
      <dgm:spPr/>
      <dgm:t>
        <a:bodyPr/>
        <a:lstStyle/>
        <a:p>
          <a:endParaRPr lang="pt-PT" sz="1800"/>
        </a:p>
      </dgm:t>
    </dgm:pt>
    <dgm:pt modelId="{004E2BF4-1B22-4F4E-8D6F-A45A57BECCAC}" type="sibTrans" cxnId="{AA88A975-75C7-406B-B2EB-C05FC99DF83F}">
      <dgm:prSet/>
      <dgm:spPr/>
      <dgm:t>
        <a:bodyPr/>
        <a:lstStyle/>
        <a:p>
          <a:endParaRPr lang="pt-PT" sz="1800"/>
        </a:p>
      </dgm:t>
    </dgm:pt>
    <dgm:pt modelId="{9947D24B-4568-4C2F-AB13-F4863B147DB5}">
      <dgm:prSet phldrT="[Texto]" custT="1"/>
      <dgm:spPr>
        <a:solidFill>
          <a:srgbClr val="FF3300"/>
        </a:solidFill>
      </dgm:spPr>
      <dgm:t>
        <a:bodyPr/>
        <a:lstStyle/>
        <a:p>
          <a:r>
            <a:rPr lang="pt-PT" sz="2400" b="1" dirty="0" smtClean="0">
              <a:effectLst/>
            </a:rPr>
            <a:t>OPINIÃO SOBRE</a:t>
          </a:r>
        </a:p>
        <a:p>
          <a:r>
            <a:rPr lang="pt-PT" sz="2400" b="1" dirty="0" smtClean="0">
              <a:effectLst/>
            </a:rPr>
            <a:t>O ACESSO ABERTO</a:t>
          </a:r>
          <a:endParaRPr lang="pt-PT" sz="2400" b="1" dirty="0">
            <a:effectLst/>
          </a:endParaRPr>
        </a:p>
      </dgm:t>
    </dgm:pt>
    <dgm:pt modelId="{BC74C18C-0AA1-4AB5-AEB6-B65FFCDAE9E5}" type="parTrans" cxnId="{46F79D48-D2CA-40CE-B223-A7BC9183404D}">
      <dgm:prSet/>
      <dgm:spPr/>
      <dgm:t>
        <a:bodyPr/>
        <a:lstStyle/>
        <a:p>
          <a:endParaRPr lang="pt-PT" sz="1800"/>
        </a:p>
      </dgm:t>
    </dgm:pt>
    <dgm:pt modelId="{FC615517-8ADB-45A3-BC13-53F5BEFE1F2C}" type="sibTrans" cxnId="{46F79D48-D2CA-40CE-B223-A7BC9183404D}">
      <dgm:prSet/>
      <dgm:spPr/>
      <dgm:t>
        <a:bodyPr/>
        <a:lstStyle/>
        <a:p>
          <a:endParaRPr lang="pt-PT" sz="1800"/>
        </a:p>
      </dgm:t>
    </dgm:pt>
    <dgm:pt modelId="{FF3724EA-8A32-4E66-B207-BC24690B8348}" type="pres">
      <dgm:prSet presAssocID="{E3475E28-6AC3-4C75-941E-CB421B57DC3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C1FCB623-4EDB-479E-A961-B3D472D99008}" type="pres">
      <dgm:prSet presAssocID="{7F26B29C-0BC1-4621-8C6A-6BC9FA399643}" presName="centerShape" presStyleLbl="node0" presStyleIdx="0" presStyleCnt="1" custScaleX="152431" custScaleY="68547"/>
      <dgm:spPr/>
      <dgm:t>
        <a:bodyPr/>
        <a:lstStyle/>
        <a:p>
          <a:endParaRPr lang="pt-PT"/>
        </a:p>
      </dgm:t>
    </dgm:pt>
    <dgm:pt modelId="{98BDE1A1-94C0-4990-AE35-D0B64121AEA4}" type="pres">
      <dgm:prSet presAssocID="{291BE3A4-FE6E-49A7-B56A-B98E2AA9DAD8}" presName="parTrans" presStyleLbl="bgSibTrans2D1" presStyleIdx="0" presStyleCnt="3"/>
      <dgm:spPr/>
      <dgm:t>
        <a:bodyPr/>
        <a:lstStyle/>
        <a:p>
          <a:endParaRPr lang="pt-PT"/>
        </a:p>
      </dgm:t>
    </dgm:pt>
    <dgm:pt modelId="{ACF18A4E-1DC1-43B0-8A5B-C05C365EE7A8}" type="pres">
      <dgm:prSet presAssocID="{D660FA5B-E564-48FA-9BBE-ADF8B6962AC6}" presName="node" presStyleLbl="node1" presStyleIdx="0" presStyleCnt="3" custScaleX="120536" custScaleY="54007" custRadScaleRad="95042" custRadScaleInc="789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82AF98D-8064-4459-A911-46C3873FEF6E}" type="pres">
      <dgm:prSet presAssocID="{AAFC5693-0235-4601-A662-4A8375A4DF56}" presName="parTrans" presStyleLbl="bgSibTrans2D1" presStyleIdx="1" presStyleCnt="3"/>
      <dgm:spPr/>
      <dgm:t>
        <a:bodyPr/>
        <a:lstStyle/>
        <a:p>
          <a:endParaRPr lang="pt-PT"/>
        </a:p>
      </dgm:t>
    </dgm:pt>
    <dgm:pt modelId="{17930305-C7DF-4313-AC7D-9034FAB73EAE}" type="pres">
      <dgm:prSet presAssocID="{C768B0F9-B8D0-4C30-BEE2-4FB3E158DAF9}" presName="node" presStyleLbl="node1" presStyleIdx="1" presStyleCnt="3" custScaleX="215644" custScaleY="4870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93E032-D7FE-4C00-A662-A8007E644558}" type="pres">
      <dgm:prSet presAssocID="{BC74C18C-0AA1-4AB5-AEB6-B65FFCDAE9E5}" presName="parTrans" presStyleLbl="bgSibTrans2D1" presStyleIdx="2" presStyleCnt="3"/>
      <dgm:spPr/>
      <dgm:t>
        <a:bodyPr/>
        <a:lstStyle/>
        <a:p>
          <a:endParaRPr lang="pt-PT"/>
        </a:p>
      </dgm:t>
    </dgm:pt>
    <dgm:pt modelId="{FF723E7F-CDB5-4ABA-BA7F-C43FCC55055B}" type="pres">
      <dgm:prSet presAssocID="{9947D24B-4568-4C2F-AB13-F4863B147DB5}" presName="node" presStyleLbl="node1" presStyleIdx="2" presStyleCnt="3" custScaleX="126537" custScaleY="55657" custRadScaleRad="98029" custRadScaleInc="-493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DC3751D-4047-4528-BC99-B697612F65DF}" type="presOf" srcId="{AAFC5693-0235-4601-A662-4A8375A4DF56}" destId="{F82AF98D-8064-4459-A911-46C3873FEF6E}" srcOrd="0" destOrd="0" presId="urn:microsoft.com/office/officeart/2005/8/layout/radial4"/>
    <dgm:cxn modelId="{9ED0DB6B-82A7-4395-AB76-0B210B361651}" type="presOf" srcId="{BC74C18C-0AA1-4AB5-AEB6-B65FFCDAE9E5}" destId="{AE93E032-D7FE-4C00-A662-A8007E644558}" srcOrd="0" destOrd="0" presId="urn:microsoft.com/office/officeart/2005/8/layout/radial4"/>
    <dgm:cxn modelId="{DBBDE30B-31FE-451A-9B45-ABEE62BA9899}" type="presOf" srcId="{7F26B29C-0BC1-4621-8C6A-6BC9FA399643}" destId="{C1FCB623-4EDB-479E-A961-B3D472D99008}" srcOrd="0" destOrd="0" presId="urn:microsoft.com/office/officeart/2005/8/layout/radial4"/>
    <dgm:cxn modelId="{E42EBFF6-E123-467D-A690-244414CDA5D3}" type="presOf" srcId="{E3475E28-6AC3-4C75-941E-CB421B57DC3D}" destId="{FF3724EA-8A32-4E66-B207-BC24690B8348}" srcOrd="0" destOrd="0" presId="urn:microsoft.com/office/officeart/2005/8/layout/radial4"/>
    <dgm:cxn modelId="{E5D079EC-F5EA-41F1-95B2-BFE2A009764B}" type="presOf" srcId="{291BE3A4-FE6E-49A7-B56A-B98E2AA9DAD8}" destId="{98BDE1A1-94C0-4990-AE35-D0B64121AEA4}" srcOrd="0" destOrd="0" presId="urn:microsoft.com/office/officeart/2005/8/layout/radial4"/>
    <dgm:cxn modelId="{FA4AA36A-338F-4FA2-A87B-1B4BBFDC6820}" type="presOf" srcId="{9947D24B-4568-4C2F-AB13-F4863B147DB5}" destId="{FF723E7F-CDB5-4ABA-BA7F-C43FCC55055B}" srcOrd="0" destOrd="0" presId="urn:microsoft.com/office/officeart/2005/8/layout/radial4"/>
    <dgm:cxn modelId="{9772F174-0092-42C0-9F5A-4ED6D4913354}" type="presOf" srcId="{C768B0F9-B8D0-4C30-BEE2-4FB3E158DAF9}" destId="{17930305-C7DF-4313-AC7D-9034FAB73EAE}" srcOrd="0" destOrd="0" presId="urn:microsoft.com/office/officeart/2005/8/layout/radial4"/>
    <dgm:cxn modelId="{0ABEA0AB-4D63-4759-8A62-B9FB275C4127}" type="presOf" srcId="{D660FA5B-E564-48FA-9BBE-ADF8B6962AC6}" destId="{ACF18A4E-1DC1-43B0-8A5B-C05C365EE7A8}" srcOrd="0" destOrd="0" presId="urn:microsoft.com/office/officeart/2005/8/layout/radial4"/>
    <dgm:cxn modelId="{46F79D48-D2CA-40CE-B223-A7BC9183404D}" srcId="{7F26B29C-0BC1-4621-8C6A-6BC9FA399643}" destId="{9947D24B-4568-4C2F-AB13-F4863B147DB5}" srcOrd="2" destOrd="0" parTransId="{BC74C18C-0AA1-4AB5-AEB6-B65FFCDAE9E5}" sibTransId="{FC615517-8ADB-45A3-BC13-53F5BEFE1F2C}"/>
    <dgm:cxn modelId="{98D211B5-D999-48FC-B682-FCB56160EA2A}" srcId="{E3475E28-6AC3-4C75-941E-CB421B57DC3D}" destId="{7F26B29C-0BC1-4621-8C6A-6BC9FA399643}" srcOrd="0" destOrd="0" parTransId="{4F8E545B-DD90-4C67-85F4-0F54C8B0041F}" sibTransId="{647370DC-A7BD-4FEF-B437-DCFD3F55458C}"/>
    <dgm:cxn modelId="{83FFE0BA-4658-4F95-80E2-2CFE053AB534}" srcId="{7F26B29C-0BC1-4621-8C6A-6BC9FA399643}" destId="{D660FA5B-E564-48FA-9BBE-ADF8B6962AC6}" srcOrd="0" destOrd="0" parTransId="{291BE3A4-FE6E-49A7-B56A-B98E2AA9DAD8}" sibTransId="{BCFA3BC8-0A53-44AE-A3E5-76E06200F2B9}"/>
    <dgm:cxn modelId="{AA88A975-75C7-406B-B2EB-C05FC99DF83F}" srcId="{7F26B29C-0BC1-4621-8C6A-6BC9FA399643}" destId="{C768B0F9-B8D0-4C30-BEE2-4FB3E158DAF9}" srcOrd="1" destOrd="0" parTransId="{AAFC5693-0235-4601-A662-4A8375A4DF56}" sibTransId="{004E2BF4-1B22-4F4E-8D6F-A45A57BECCAC}"/>
    <dgm:cxn modelId="{2DC34264-DD15-4BF6-8C8F-FA6D9889F8B0}" type="presParOf" srcId="{FF3724EA-8A32-4E66-B207-BC24690B8348}" destId="{C1FCB623-4EDB-479E-A961-B3D472D99008}" srcOrd="0" destOrd="0" presId="urn:microsoft.com/office/officeart/2005/8/layout/radial4"/>
    <dgm:cxn modelId="{9EA1C78E-60A4-47A7-A16D-FE2326498E73}" type="presParOf" srcId="{FF3724EA-8A32-4E66-B207-BC24690B8348}" destId="{98BDE1A1-94C0-4990-AE35-D0B64121AEA4}" srcOrd="1" destOrd="0" presId="urn:microsoft.com/office/officeart/2005/8/layout/radial4"/>
    <dgm:cxn modelId="{675C4B98-8A5D-4FD8-AF71-560CC821F9C8}" type="presParOf" srcId="{FF3724EA-8A32-4E66-B207-BC24690B8348}" destId="{ACF18A4E-1DC1-43B0-8A5B-C05C365EE7A8}" srcOrd="2" destOrd="0" presId="urn:microsoft.com/office/officeart/2005/8/layout/radial4"/>
    <dgm:cxn modelId="{702C1DFF-ACCB-4485-AA8E-A80D643F9FA3}" type="presParOf" srcId="{FF3724EA-8A32-4E66-B207-BC24690B8348}" destId="{F82AF98D-8064-4459-A911-46C3873FEF6E}" srcOrd="3" destOrd="0" presId="urn:microsoft.com/office/officeart/2005/8/layout/radial4"/>
    <dgm:cxn modelId="{0F21EF35-1A32-4BD3-940C-06B6ADF51B06}" type="presParOf" srcId="{FF3724EA-8A32-4E66-B207-BC24690B8348}" destId="{17930305-C7DF-4313-AC7D-9034FAB73EAE}" srcOrd="4" destOrd="0" presId="urn:microsoft.com/office/officeart/2005/8/layout/radial4"/>
    <dgm:cxn modelId="{F844042E-9670-4F5D-8D59-27FDA8590F9D}" type="presParOf" srcId="{FF3724EA-8A32-4E66-B207-BC24690B8348}" destId="{AE93E032-D7FE-4C00-A662-A8007E644558}" srcOrd="5" destOrd="0" presId="urn:microsoft.com/office/officeart/2005/8/layout/radial4"/>
    <dgm:cxn modelId="{CE6BC93A-37C4-4D54-A024-09746DD6150F}" type="presParOf" srcId="{FF3724EA-8A32-4E66-B207-BC24690B8348}" destId="{FF723E7F-CDB5-4ABA-BA7F-C43FCC55055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FCB623-4EDB-479E-A961-B3D472D99008}">
      <dsp:nvSpPr>
        <dsp:cNvPr id="0" name=""/>
        <dsp:cNvSpPr/>
      </dsp:nvSpPr>
      <dsp:spPr>
        <a:xfrm>
          <a:off x="2646610" y="3396528"/>
          <a:ext cx="3751243" cy="1686904"/>
        </a:xfrm>
        <a:prstGeom prst="ellipse">
          <a:avLst/>
        </a:prstGeom>
        <a:solidFill>
          <a:srgbClr val="97131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ACESSO ABERTO E INVESTIGADORES EM PORTUGAL</a:t>
          </a:r>
          <a:endParaRPr lang="pt-PT" sz="4000" b="1" kern="1200" dirty="0">
            <a:effectLst/>
          </a:endParaRPr>
        </a:p>
      </dsp:txBody>
      <dsp:txXfrm>
        <a:off x="2646610" y="3396528"/>
        <a:ext cx="3751243" cy="1686904"/>
      </dsp:txXfrm>
    </dsp:sp>
    <dsp:sp modelId="{98BDE1A1-94C0-4990-AE35-D0B64121AEA4}">
      <dsp:nvSpPr>
        <dsp:cNvPr id="0" name=""/>
        <dsp:cNvSpPr/>
      </dsp:nvSpPr>
      <dsp:spPr>
        <a:xfrm rot="13184292">
          <a:off x="1852388" y="2464842"/>
          <a:ext cx="1912812" cy="70136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F18A4E-1DC1-43B0-8A5B-C05C365EE7A8}">
      <dsp:nvSpPr>
        <dsp:cNvPr id="0" name=""/>
        <dsp:cNvSpPr/>
      </dsp:nvSpPr>
      <dsp:spPr>
        <a:xfrm>
          <a:off x="664339" y="1699063"/>
          <a:ext cx="2818009" cy="1010102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PARTICIPAÇÃO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EM PROJETOS</a:t>
          </a:r>
          <a:endParaRPr lang="pt-PT" sz="2400" b="1" kern="1200" dirty="0">
            <a:effectLst/>
          </a:endParaRPr>
        </a:p>
      </dsp:txBody>
      <dsp:txXfrm>
        <a:off x="664339" y="1699063"/>
        <a:ext cx="2818009" cy="1010102"/>
      </dsp:txXfrm>
    </dsp:sp>
    <dsp:sp modelId="{F82AF98D-8064-4459-A911-46C3873FEF6E}">
      <dsp:nvSpPr>
        <dsp:cNvPr id="0" name=""/>
        <dsp:cNvSpPr/>
      </dsp:nvSpPr>
      <dsp:spPr>
        <a:xfrm rot="16200000">
          <a:off x="3337534" y="1723244"/>
          <a:ext cx="2369396" cy="70136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shade val="90000"/>
            <a:hueOff val="0"/>
            <a:satOff val="0"/>
            <a:lumOff val="291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930305-C7DF-4313-AC7D-9034FAB73EAE}">
      <dsp:nvSpPr>
        <dsp:cNvPr id="0" name=""/>
        <dsp:cNvSpPr/>
      </dsp:nvSpPr>
      <dsp:spPr>
        <a:xfrm>
          <a:off x="2001463" y="433799"/>
          <a:ext cx="5041537" cy="910863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PRÁTICAS DE PUBLICAÇÃO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E ACESSO ABERTO</a:t>
          </a:r>
          <a:endParaRPr lang="pt-PT" sz="2400" b="1" kern="1200" dirty="0">
            <a:effectLst/>
          </a:endParaRPr>
        </a:p>
      </dsp:txBody>
      <dsp:txXfrm>
        <a:off x="2001463" y="433799"/>
        <a:ext cx="5041537" cy="910863"/>
      </dsp:txXfrm>
    </dsp:sp>
    <dsp:sp modelId="{AE93E032-D7FE-4C00-A662-A8007E644558}">
      <dsp:nvSpPr>
        <dsp:cNvPr id="0" name=""/>
        <dsp:cNvSpPr/>
      </dsp:nvSpPr>
      <dsp:spPr>
        <a:xfrm rot="19322412">
          <a:off x="5340233" y="2478230"/>
          <a:ext cx="1981389" cy="70136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shade val="90000"/>
            <a:hueOff val="0"/>
            <a:satOff val="0"/>
            <a:lumOff val="583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723E7F-CDB5-4ABA-BA7F-C43FCC55055B}">
      <dsp:nvSpPr>
        <dsp:cNvPr id="0" name=""/>
        <dsp:cNvSpPr/>
      </dsp:nvSpPr>
      <dsp:spPr>
        <a:xfrm>
          <a:off x="5632881" y="1699048"/>
          <a:ext cx="2958306" cy="1040963"/>
        </a:xfrm>
        <a:prstGeom prst="roundRect">
          <a:avLst>
            <a:gd name="adj" fmla="val 10000"/>
          </a:avLst>
        </a:prstGeom>
        <a:solidFill>
          <a:srgbClr val="FF3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OPINIÃO SOBRE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/>
            </a:rPr>
            <a:t>O ACESSO ABERTO</a:t>
          </a:r>
          <a:endParaRPr lang="pt-PT" sz="2400" b="1" kern="1200" dirty="0">
            <a:effectLst/>
          </a:endParaRPr>
        </a:p>
      </dsp:txBody>
      <dsp:txXfrm>
        <a:off x="5632881" y="1699048"/>
        <a:ext cx="2958306" cy="1040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DCADAB0-5ED9-4F19-8DB4-2E9D8EDDE441}" type="datetimeFigureOut">
              <a:rPr lang="pt-PT"/>
              <a:pPr>
                <a:defRPr/>
              </a:pPr>
              <a:t>22-10-2012</a:t>
            </a:fld>
            <a:endParaRPr lang="pt-PT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dirty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1C1B654-CFB7-4365-BFAC-C66F610CDA6F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1064399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2761B-B29E-45DC-B454-FEF2AE595662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B543E-7EB3-4165-83D3-D5F9FE2C1317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5849E-BB6A-4B71-BCB7-DA0A573092E0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BC465-7D03-4AF1-9E95-C401841ADAA4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dirty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C56DA-B951-4AF3-B513-D13D8AB453EF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 do título	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pt-PT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2AAC98EE-DBFB-4961-A360-C9FD9796CC7A}" type="slidenum">
              <a:rPr lang="pt-PT"/>
              <a:pPr>
                <a:defRPr/>
              </a:pPr>
              <a:t>‹nº›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333333"/>
          </a:solidFill>
          <a:latin typeface="NewsGotT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32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800">
          <a:solidFill>
            <a:srgbClr val="3333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400">
          <a:solidFill>
            <a:srgbClr val="3333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edoanet.eu/" TargetMode="External"/><Relationship Id="rId2" Type="http://schemas.openxmlformats.org/officeDocument/2006/relationships/hyperlink" Target="http://www.openaire.e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penaire.eu/en/about-openaire/openaireplusprojec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openaccess.sdum.uminho.pt/inquerito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3.png"/><Relationship Id="rId39" Type="http://schemas.openxmlformats.org/officeDocument/2006/relationships/image" Target="../media/image36.png"/><Relationship Id="rId3" Type="http://schemas.openxmlformats.org/officeDocument/2006/relationships/image" Target="../media/image3.jpeg"/><Relationship Id="rId21" Type="http://schemas.openxmlformats.org/officeDocument/2006/relationships/hyperlink" Target="http://portal.ipb.pt/pls/portal/url/page/ipb" TargetMode="External"/><Relationship Id="rId34" Type="http://schemas.openxmlformats.org/officeDocument/2006/relationships/image" Target="../media/image31.jpeg"/><Relationship Id="rId42" Type="http://schemas.openxmlformats.org/officeDocument/2006/relationships/image" Target="../media/image39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38" Type="http://schemas.openxmlformats.org/officeDocument/2006/relationships/image" Target="../media/image35.png"/><Relationship Id="rId2" Type="http://schemas.openxmlformats.org/officeDocument/2006/relationships/chart" Target="../charts/chart1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41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hyperlink" Target="http://www.uab.pt/web/guest/home" TargetMode="External"/><Relationship Id="rId32" Type="http://schemas.openxmlformats.org/officeDocument/2006/relationships/image" Target="../media/image29.jpeg"/><Relationship Id="rId37" Type="http://schemas.openxmlformats.org/officeDocument/2006/relationships/image" Target="../media/image34.jpeg"/><Relationship Id="rId40" Type="http://schemas.openxmlformats.org/officeDocument/2006/relationships/image" Target="../media/image37.jpeg"/><Relationship Id="rId45" Type="http://schemas.openxmlformats.org/officeDocument/2006/relationships/image" Target="../media/image41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1.jpeg"/><Relationship Id="rId28" Type="http://schemas.openxmlformats.org/officeDocument/2006/relationships/image" Target="../media/image25.png"/><Relationship Id="rId36" Type="http://schemas.openxmlformats.org/officeDocument/2006/relationships/image" Target="../media/image33.jpeg"/><Relationship Id="rId10" Type="http://schemas.openxmlformats.org/officeDocument/2006/relationships/image" Target="../media/image9.png"/><Relationship Id="rId19" Type="http://schemas.openxmlformats.org/officeDocument/2006/relationships/image" Target="../media/image18.jpeg"/><Relationship Id="rId31" Type="http://schemas.openxmlformats.org/officeDocument/2006/relationships/image" Target="../media/image28.png"/><Relationship Id="rId44" Type="http://schemas.openxmlformats.org/officeDocument/2006/relationships/hyperlink" Target="http://www.ufp.pt/" TargetMode="External"/><Relationship Id="rId4" Type="http://schemas.openxmlformats.org/officeDocument/2006/relationships/hyperlink" Target="http://www.acessolivre.pt/semana" TargetMode="External"/><Relationship Id="rId9" Type="http://schemas.openxmlformats.org/officeDocument/2006/relationships/image" Target="../media/image8.jpeg"/><Relationship Id="rId14" Type="http://schemas.openxmlformats.org/officeDocument/2006/relationships/image" Target="../media/image13.png"/><Relationship Id="rId22" Type="http://schemas.openxmlformats.org/officeDocument/2006/relationships/image" Target="../media/image20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Relationship Id="rId43" Type="http://schemas.openxmlformats.org/officeDocument/2006/relationships/image" Target="../media/image4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lha_de_C_lculo_do_Microsoft_Office_Excel_97-2003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lha_de_C_lculo_do_Microsoft_Office_Excel_97-20032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lha_de_C_lculo_do_Microsoft_Office_Excel_97-20033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6.png"/><Relationship Id="rId4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lha_de_C_lculo_do_Microsoft_Office_Excel_97-20034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1.gif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3068961"/>
            <a:ext cx="8064896" cy="2376264"/>
          </a:xfrm>
        </p:spPr>
        <p:txBody>
          <a:bodyPr/>
          <a:lstStyle/>
          <a:p>
            <a:pPr eaLnBrk="1" hangingPunct="1"/>
            <a:r>
              <a:rPr lang="pt-PT" sz="4800" dirty="0" smtClean="0">
                <a:latin typeface="+mn-lt"/>
              </a:rPr>
              <a:t>A situação do </a:t>
            </a:r>
            <a:r>
              <a:rPr lang="pt-PT" sz="5400" dirty="0" smtClean="0">
                <a:latin typeface="+mn-lt"/>
              </a:rPr>
              <a:t>Acesso Aberto em Portugal</a:t>
            </a:r>
            <a:endParaRPr lang="pt-PT" sz="5400" dirty="0" smtClean="0">
              <a:solidFill>
                <a:srgbClr val="9713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5517232"/>
            <a:ext cx="7992888" cy="936104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pt-BR" sz="2800" b="1" dirty="0" smtClean="0"/>
              <a:t>Eloy Rodrigues</a:t>
            </a:r>
          </a:p>
          <a:p>
            <a:pPr algn="l">
              <a:spcBef>
                <a:spcPts val="0"/>
              </a:spcBef>
            </a:pPr>
            <a:r>
              <a:rPr lang="pt-BR" sz="2800" dirty="0" smtClean="0"/>
              <a:t>eloy@sdum.uminho.pt</a:t>
            </a:r>
            <a:endParaRPr lang="pt-PT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225" y="1504950"/>
            <a:ext cx="8113713" cy="4591050"/>
          </a:xfrm>
          <a:prstGeom prst="rect">
            <a:avLst/>
          </a:prstGeom>
          <a:noFill/>
        </p:spPr>
      </p:pic>
      <p:cxnSp>
        <p:nvCxnSpPr>
          <p:cNvPr id="9" name="Conexão recta 8"/>
          <p:cNvCxnSpPr/>
          <p:nvPr/>
        </p:nvCxnSpPr>
        <p:spPr>
          <a:xfrm flipV="1">
            <a:off x="8397875" y="2078038"/>
            <a:ext cx="0" cy="33559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4999038" y="3703638"/>
            <a:ext cx="0" cy="1730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1208088" y="4970463"/>
            <a:ext cx="0" cy="4635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"/>
          <p:cNvSpPr txBox="1">
            <a:spLocks/>
          </p:cNvSpPr>
          <p:nvPr/>
        </p:nvSpPr>
        <p:spPr>
          <a:xfrm>
            <a:off x="544513" y="138113"/>
            <a:ext cx="6756400" cy="100488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400" b="1" dirty="0">
                <a:latin typeface="Calibri" pitchFamily="34" charset="0"/>
                <a:cs typeface="Calibri" pitchFamily="34" charset="0"/>
              </a:rPr>
              <a:t>Situação dos Repositórios de Acesso Aberto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95313" y="152400"/>
            <a:ext cx="6664325" cy="1025525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600" b="1" dirty="0" smtClean="0">
                <a:latin typeface="Calibri" pitchFamily="34" charset="0"/>
                <a:cs typeface="Calibri" pitchFamily="34" charset="0"/>
              </a:rPr>
              <a:t>Políticas de Acesso Aberto em Portugal</a:t>
            </a:r>
            <a:r>
              <a:rPr lang="pt-PT" sz="3600" dirty="0" smtClean="0">
                <a:latin typeface="Calibri" pitchFamily="34" charset="0"/>
                <a:cs typeface="Calibri" pitchFamily="34" charset="0"/>
              </a:rPr>
              <a:t> 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661988" y="1289050"/>
          <a:ext cx="7858990" cy="5126183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656118"/>
                <a:gridCol w="1527490"/>
                <a:gridCol w="675382"/>
              </a:tblGrid>
              <a:tr h="368368">
                <a:tc>
                  <a:txBody>
                    <a:bodyPr/>
                    <a:lstStyle/>
                    <a:p>
                      <a:pPr marL="0" algn="l">
                        <a:spcBef>
                          <a:spcPts val="60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Instituição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600"/>
                        </a:spcBef>
                      </a:pPr>
                      <a:r>
                        <a:rPr lang="pt-PT" sz="14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Tipo</a:t>
                      </a:r>
                      <a:endParaRPr lang="pt-PT" sz="14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600"/>
                        </a:spcBef>
                      </a:pPr>
                      <a:r>
                        <a:rPr lang="pt-PT" sz="1400" kern="1200" dirty="0" smtClean="0">
                          <a:latin typeface="Calibri" pitchFamily="34" charset="0"/>
                          <a:cs typeface="Calibri" pitchFamily="34" charset="0"/>
                        </a:rPr>
                        <a:t>Ano</a:t>
                      </a:r>
                      <a:endParaRPr lang="pt-PT" sz="14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T="0" marB="0" anchor="ctr"/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do Minho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  <a:endParaRPr lang="pt-PT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2005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ISCTE – Instituto Universitário</a:t>
                      </a:r>
                      <a:r>
                        <a:rPr lang="pt-PT" sz="1400" baseline="0" dirty="0" smtClean="0">
                          <a:latin typeface="Calibri" pitchFamily="34" charset="0"/>
                          <a:cs typeface="Calibri" pitchFamily="34" charset="0"/>
                        </a:rPr>
                        <a:t> de Lisboa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2007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do Porto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2008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Aberta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2010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Instituto</a:t>
                      </a:r>
                      <a:r>
                        <a:rPr lang="pt-PT" sz="1400" baseline="0" dirty="0" smtClean="0">
                          <a:latin typeface="Calibri" pitchFamily="34" charset="0"/>
                          <a:cs typeface="Calibri" pitchFamily="34" charset="0"/>
                        </a:rPr>
                        <a:t> Politécnico de Bragança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2010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</a:t>
                      </a:r>
                      <a:r>
                        <a:rPr lang="pt-PT" sz="1400" baseline="0" dirty="0" smtClean="0">
                          <a:latin typeface="Calibri" pitchFamily="34" charset="0"/>
                          <a:cs typeface="Calibri" pitchFamily="34" charset="0"/>
                        </a:rPr>
                        <a:t> de Coimbra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2010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de Lisboa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2010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Hospitais</a:t>
                      </a:r>
                      <a:r>
                        <a:rPr lang="pt-PT" sz="1400" baseline="0" dirty="0" smtClean="0">
                          <a:latin typeface="Calibri" pitchFamily="34" charset="0"/>
                          <a:cs typeface="Calibri" pitchFamily="34" charset="0"/>
                        </a:rPr>
                        <a:t> Universitários de Coimbra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2011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Instituto</a:t>
                      </a:r>
                      <a:r>
                        <a:rPr lang="pt-PT" sz="1400" baseline="0" dirty="0" smtClean="0">
                          <a:latin typeface="Calibri" pitchFamily="34" charset="0"/>
                          <a:cs typeface="Calibri" pitchFamily="34" charset="0"/>
                        </a:rPr>
                        <a:t> Politécnico de Leiria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2011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de Trás-os-Montes e Alto Douro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2011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Instituto Politécnico de Castelo Branco 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do Algarve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Instituto Politécnico de Viseu</a:t>
                      </a:r>
                      <a:endParaRPr lang="pt-PT" sz="1400" b="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</a:tr>
              <a:tr h="46019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Instituto Universitário de Ciências Psicológicas, Sociais e da Vida (ISPA)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30697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buFontTx/>
                        <a:buBlip>
                          <a:blip r:embed="rId2"/>
                        </a:buBlip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Universidade Fernando</a:t>
                      </a:r>
                      <a:r>
                        <a:rPr lang="pt-PT" sz="1400" baseline="0" dirty="0" smtClean="0">
                          <a:latin typeface="Calibri" pitchFamily="34" charset="0"/>
                          <a:cs typeface="Calibri" pitchFamily="34" charset="0"/>
                        </a:rPr>
                        <a:t> Pessoa</a:t>
                      </a:r>
                      <a:endParaRPr lang="pt-PT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Institucional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pt-PT" sz="1400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Chaveta à direita 1"/>
          <p:cNvSpPr/>
          <p:nvPr/>
        </p:nvSpPr>
        <p:spPr>
          <a:xfrm>
            <a:off x="8408988" y="4784725"/>
            <a:ext cx="84137" cy="1574800"/>
          </a:xfrm>
          <a:prstGeom prst="rightBrac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/>
            <a:r>
              <a:rPr lang="pt-PT" sz="3200" dirty="0" smtClean="0"/>
              <a:t>Inquérito aos investigadores portugueses sobre o Acesso Aberto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1500" dirty="0" smtClean="0">
                <a:solidFill>
                  <a:srgbClr val="971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pt-PT" sz="11500" dirty="0">
              <a:solidFill>
                <a:srgbClr val="9713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40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ENQUADRAMENTO</a:t>
            </a:r>
            <a:endParaRPr lang="pt-PT" sz="4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2800" dirty="0" smtClean="0"/>
              <a:t>Inquérito promovido pelos Serviços </a:t>
            </a:r>
            <a:r>
              <a:rPr lang="pt-PT" sz="2800" dirty="0"/>
              <a:t>de Documentação da Universidade do Minho (SDUM) </a:t>
            </a:r>
            <a:r>
              <a:rPr lang="pt-PT" sz="2800" dirty="0" smtClean="0"/>
              <a:t>para:</a:t>
            </a:r>
          </a:p>
          <a:p>
            <a:pPr lvl="1"/>
            <a:r>
              <a:rPr lang="pt-PT" sz="2400" dirty="0" smtClean="0">
                <a:solidFill>
                  <a:schemeClr val="tx1"/>
                </a:solidFill>
              </a:rPr>
              <a:t>recolher </a:t>
            </a:r>
            <a:r>
              <a:rPr lang="pt-PT" sz="2400" dirty="0">
                <a:solidFill>
                  <a:schemeClr val="tx1"/>
                </a:solidFill>
              </a:rPr>
              <a:t>informações sobre </a:t>
            </a:r>
            <a:r>
              <a:rPr lang="pt-PT" sz="2400" dirty="0" smtClean="0">
                <a:solidFill>
                  <a:schemeClr val="tx1"/>
                </a:solidFill>
              </a:rPr>
              <a:t>a </a:t>
            </a:r>
            <a:r>
              <a:rPr lang="pt-PT" b="1" dirty="0" smtClean="0">
                <a:solidFill>
                  <a:srgbClr val="971318"/>
                </a:solidFill>
              </a:rPr>
              <a:t>perceção</a:t>
            </a:r>
            <a:r>
              <a:rPr lang="pt-PT" sz="2400" dirty="0" smtClean="0">
                <a:solidFill>
                  <a:schemeClr val="tx1"/>
                </a:solidFill>
              </a:rPr>
              <a:t>, </a:t>
            </a:r>
            <a:r>
              <a:rPr lang="pt-PT" b="1" dirty="0" smtClean="0">
                <a:solidFill>
                  <a:srgbClr val="971318"/>
                </a:solidFill>
              </a:rPr>
              <a:t>opinião</a:t>
            </a:r>
            <a:r>
              <a:rPr lang="pt-PT" dirty="0" smtClean="0">
                <a:solidFill>
                  <a:srgbClr val="971318"/>
                </a:solidFill>
              </a:rPr>
              <a:t> </a:t>
            </a:r>
            <a:r>
              <a:rPr lang="pt-PT" sz="2400" dirty="0" smtClean="0">
                <a:solidFill>
                  <a:schemeClr val="tx1"/>
                </a:solidFill>
              </a:rPr>
              <a:t>e </a:t>
            </a:r>
            <a:r>
              <a:rPr lang="pt-PT" b="1" dirty="0" smtClean="0">
                <a:solidFill>
                  <a:srgbClr val="971318"/>
                </a:solidFill>
              </a:rPr>
              <a:t>prática</a:t>
            </a:r>
            <a:r>
              <a:rPr lang="pt-PT" dirty="0" smtClean="0">
                <a:solidFill>
                  <a:srgbClr val="971318"/>
                </a:solidFill>
              </a:rPr>
              <a:t> </a:t>
            </a:r>
            <a:r>
              <a:rPr lang="pt-PT" sz="2400" dirty="0">
                <a:solidFill>
                  <a:schemeClr val="tx1"/>
                </a:solidFill>
              </a:rPr>
              <a:t>dos </a:t>
            </a:r>
            <a:r>
              <a:rPr lang="pt-PT" sz="2400" b="1" dirty="0">
                <a:solidFill>
                  <a:schemeClr val="tx1"/>
                </a:solidFill>
              </a:rPr>
              <a:t>investigadores em Portugal </a:t>
            </a:r>
            <a:r>
              <a:rPr lang="pt-PT" sz="2400" dirty="0">
                <a:solidFill>
                  <a:schemeClr val="tx1"/>
                </a:solidFill>
              </a:rPr>
              <a:t>relativamente ao acesso aberto (</a:t>
            </a:r>
            <a:r>
              <a:rPr lang="pt-PT" sz="2400" b="1" dirty="0">
                <a:solidFill>
                  <a:schemeClr val="tx1"/>
                </a:solidFill>
              </a:rPr>
              <a:t>Open Access</a:t>
            </a:r>
            <a:r>
              <a:rPr lang="pt-PT" sz="2400" dirty="0">
                <a:solidFill>
                  <a:schemeClr val="tx1"/>
                </a:solidFill>
              </a:rPr>
              <a:t>) à literatura científica. </a:t>
            </a:r>
          </a:p>
          <a:p>
            <a:r>
              <a:rPr lang="pt-PT" sz="2400" dirty="0" smtClean="0"/>
              <a:t>Iniciativa no </a:t>
            </a:r>
            <a:r>
              <a:rPr lang="pt-PT" sz="2400" dirty="0"/>
              <a:t>âmbito dos Projetos Open Access desenvolvidos </a:t>
            </a:r>
            <a:r>
              <a:rPr lang="pt-PT" sz="2400" dirty="0" smtClean="0"/>
              <a:t>pelos SDUM – </a:t>
            </a:r>
            <a:r>
              <a:rPr lang="pt-PT" sz="2400" u="sng" dirty="0" smtClean="0">
                <a:hlinkClick r:id="rId2"/>
              </a:rPr>
              <a:t>OpenAIRE</a:t>
            </a:r>
            <a:r>
              <a:rPr lang="pt-PT" sz="2400" dirty="0"/>
              <a:t>, </a:t>
            </a:r>
            <a:r>
              <a:rPr lang="pt-PT" sz="2400" u="sng" dirty="0">
                <a:hlinkClick r:id="rId3"/>
              </a:rPr>
              <a:t>MedOANet</a:t>
            </a:r>
            <a:r>
              <a:rPr lang="pt-PT" sz="2400" dirty="0"/>
              <a:t> e </a:t>
            </a:r>
            <a:r>
              <a:rPr lang="pt-PT" sz="2400" u="sng" dirty="0">
                <a:hlinkClick r:id="rId4"/>
              </a:rPr>
              <a:t>OpenAIREplus</a:t>
            </a:r>
            <a:r>
              <a:rPr lang="pt-PT" sz="2400" dirty="0" smtClean="0"/>
              <a:t>.</a:t>
            </a:r>
            <a:endParaRPr lang="pt-PT" sz="2400" dirty="0"/>
          </a:p>
        </p:txBody>
      </p:sp>
    </p:spTree>
    <p:extLst>
      <p:ext uri="{BB962C8B-B14F-4D97-AF65-F5344CB8AC3E}">
        <p14:creationId xmlns="" xmlns:p14="http://schemas.microsoft.com/office/powerpoint/2010/main" val="407912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777" y="2780928"/>
            <a:ext cx="2582159" cy="36651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ENQUADRAMENTO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36572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pt-PT" sz="2800" dirty="0" smtClean="0"/>
              <a:t>Reforço das politicas e iniciativas </a:t>
            </a:r>
            <a:r>
              <a:rPr lang="pt-PT" b="1" dirty="0" smtClean="0">
                <a:solidFill>
                  <a:srgbClr val="971318"/>
                </a:solidFill>
              </a:rPr>
              <a:t>Open Access da </a:t>
            </a:r>
            <a:r>
              <a:rPr lang="pt-PT" b="1" dirty="0">
                <a:solidFill>
                  <a:srgbClr val="971318"/>
                </a:solidFill>
              </a:rPr>
              <a:t>União </a:t>
            </a:r>
            <a:r>
              <a:rPr lang="pt-PT" b="1" dirty="0" smtClean="0">
                <a:solidFill>
                  <a:srgbClr val="971318"/>
                </a:solidFill>
              </a:rPr>
              <a:t>Europeia</a:t>
            </a:r>
            <a:r>
              <a:rPr lang="pt-PT" sz="2800" dirty="0"/>
              <a:t> </a:t>
            </a:r>
            <a:r>
              <a:rPr lang="pt-PT" sz="2800" dirty="0" smtClean="0"/>
              <a:t>(</a:t>
            </a:r>
            <a:r>
              <a:rPr lang="pt-PT" sz="2400" dirty="0" smtClean="0"/>
              <a:t>Horizonte 2020).</a:t>
            </a:r>
          </a:p>
          <a:p>
            <a:pPr lvl="1">
              <a:spcBef>
                <a:spcPts val="0"/>
              </a:spcBef>
            </a:pPr>
            <a:r>
              <a:rPr lang="pt-PT" sz="2400" dirty="0"/>
              <a:t>A definição </a:t>
            </a:r>
            <a:r>
              <a:rPr lang="pt-PT" sz="2400" dirty="0" smtClean="0"/>
              <a:t>acompanhada de </a:t>
            </a:r>
            <a:r>
              <a:rPr lang="pt-PT" sz="2400" b="1" dirty="0">
                <a:solidFill>
                  <a:srgbClr val="971318"/>
                </a:solidFill>
              </a:rPr>
              <a:t>estudos e inquéritos</a:t>
            </a:r>
            <a:endParaRPr lang="pt-PT" sz="2400" dirty="0"/>
          </a:p>
          <a:p>
            <a:endParaRPr lang="pt-PT" dirty="0"/>
          </a:p>
          <a:p>
            <a:pPr lvl="2"/>
            <a:endParaRPr lang="pt-PT" sz="2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80629"/>
            <a:ext cx="2582159" cy="3665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64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FICHA TÉCNICA</a:t>
            </a:r>
            <a:endParaRPr lang="pt-PT" sz="4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/>
          <a:lstStyle/>
          <a:p>
            <a:r>
              <a:rPr lang="pt-PT" dirty="0" smtClean="0"/>
              <a:t>Inquérito </a:t>
            </a:r>
            <a:r>
              <a:rPr lang="pt-PT" dirty="0"/>
              <a:t>por </a:t>
            </a:r>
            <a:r>
              <a:rPr lang="pt-PT" dirty="0" smtClean="0"/>
              <a:t>questionário:</a:t>
            </a:r>
          </a:p>
          <a:p>
            <a:pPr lvl="1"/>
            <a:r>
              <a:rPr lang="pt-PT" sz="2400" b="1" dirty="0" smtClean="0"/>
              <a:t>Anónimo</a:t>
            </a:r>
            <a:r>
              <a:rPr lang="pt-PT" sz="2400" dirty="0" smtClean="0"/>
              <a:t> e composto por </a:t>
            </a:r>
            <a:r>
              <a:rPr lang="pt-PT" sz="2400" b="1" dirty="0" smtClean="0"/>
              <a:t>49 perguntas</a:t>
            </a:r>
            <a:r>
              <a:rPr lang="pt-PT" sz="2400" dirty="0" smtClean="0"/>
              <a:t>.</a:t>
            </a:r>
          </a:p>
          <a:p>
            <a:pPr lvl="1"/>
            <a:r>
              <a:rPr lang="pt-PT" sz="2400" dirty="0" smtClean="0"/>
              <a:t>Disponibilizado via </a:t>
            </a:r>
            <a:r>
              <a:rPr lang="pt-PT" sz="2400" b="1" dirty="0" smtClean="0"/>
              <a:t>web</a:t>
            </a:r>
            <a:r>
              <a:rPr lang="pt-PT" sz="2400" dirty="0" smtClean="0"/>
              <a:t> usando o software </a:t>
            </a:r>
            <a:r>
              <a:rPr lang="pt-PT" sz="2400" i="1" dirty="0" smtClean="0"/>
              <a:t>LimeSurvey em</a:t>
            </a:r>
            <a:r>
              <a:rPr lang="pt-PT" sz="2400" dirty="0" smtClean="0"/>
              <a:t> </a:t>
            </a:r>
            <a:r>
              <a:rPr lang="pt-PT" sz="2400" dirty="0" smtClean="0">
                <a:hlinkClick r:id="rId2"/>
              </a:rPr>
              <a:t>http</a:t>
            </a:r>
            <a:r>
              <a:rPr lang="pt-PT" sz="2400" dirty="0">
                <a:hlinkClick r:id="rId2"/>
              </a:rPr>
              <a:t>://</a:t>
            </a:r>
            <a:r>
              <a:rPr lang="pt-PT" sz="2400" dirty="0" smtClean="0">
                <a:hlinkClick r:id="rId2"/>
              </a:rPr>
              <a:t>openaccess.sdum.uminho.pt/inqueritos</a:t>
            </a:r>
            <a:r>
              <a:rPr lang="pt-PT" sz="2400" dirty="0" smtClean="0"/>
              <a:t>.</a:t>
            </a:r>
          </a:p>
          <a:p>
            <a:pPr lvl="1"/>
            <a:r>
              <a:rPr lang="pt-PT" sz="2400" dirty="0" smtClean="0"/>
              <a:t>Período para resposta: </a:t>
            </a:r>
            <a:r>
              <a:rPr lang="pt-PT" sz="2400" b="1" dirty="0" smtClean="0"/>
              <a:t>19 de Junho a 27 de Julho 2012</a:t>
            </a:r>
            <a:r>
              <a:rPr lang="pt-PT" sz="2400" dirty="0" smtClean="0"/>
              <a:t>.</a:t>
            </a:r>
          </a:p>
          <a:p>
            <a:pPr lvl="1"/>
            <a:r>
              <a:rPr lang="pt-PT" sz="2400" dirty="0" smtClean="0"/>
              <a:t>Divulgação através de email para coordenadores e participantes de projetos financiados pelo 7ºPQ e pela FCT, e de canais de comunicação de universidades e organizações de investigação.</a:t>
            </a:r>
          </a:p>
          <a:p>
            <a:pPr lvl="1"/>
            <a:r>
              <a:rPr lang="pt-PT" b="1" dirty="0">
                <a:solidFill>
                  <a:srgbClr val="971318"/>
                </a:solidFill>
              </a:rPr>
              <a:t>1249 </a:t>
            </a:r>
            <a:r>
              <a:rPr lang="pt-PT" b="1" dirty="0" smtClean="0">
                <a:solidFill>
                  <a:srgbClr val="971318"/>
                </a:solidFill>
              </a:rPr>
              <a:t>respostas completas</a:t>
            </a:r>
            <a:r>
              <a:rPr lang="pt-PT" sz="2400" dirty="0" smtClean="0"/>
              <a:t>.</a:t>
            </a:r>
            <a:endParaRPr lang="pt-PT" sz="2400" dirty="0"/>
          </a:p>
        </p:txBody>
      </p:sp>
    </p:spTree>
    <p:extLst>
      <p:ext uri="{BB962C8B-B14F-4D97-AF65-F5344CB8AC3E}">
        <p14:creationId xmlns="" xmlns:p14="http://schemas.microsoft.com/office/powerpoint/2010/main" val="28473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ESTRUTURA DO ESTUDO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40693300"/>
              </p:ext>
            </p:extLst>
          </p:nvPr>
        </p:nvGraphicFramePr>
        <p:xfrm>
          <a:off x="19239" y="1340768"/>
          <a:ext cx="9114613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9779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2" y="4221088"/>
            <a:ext cx="8098159" cy="1974428"/>
          </a:xfrm>
        </p:spPr>
        <p:txBody>
          <a:bodyPr/>
          <a:lstStyle/>
          <a:p>
            <a:r>
              <a:rPr lang="pt-PT" sz="4800" dirty="0"/>
              <a:t>Perfil e </a:t>
            </a:r>
            <a:r>
              <a:rPr lang="pt-PT" sz="4800" dirty="0" smtClean="0"/>
              <a:t>representatividade</a:t>
            </a:r>
            <a:br>
              <a:rPr lang="pt-PT" sz="4800" dirty="0" smtClean="0"/>
            </a:br>
            <a:r>
              <a:rPr lang="pt-PT" sz="4800" dirty="0" smtClean="0"/>
              <a:t>dos </a:t>
            </a:r>
            <a:r>
              <a:rPr lang="pt-PT" sz="4800" dirty="0"/>
              <a:t>participantes</a:t>
            </a:r>
            <a:endParaRPr lang="pt-PT" sz="4800" dirty="0">
              <a:solidFill>
                <a:schemeClr val="tx1"/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492897"/>
            <a:ext cx="7772400" cy="1914004"/>
          </a:xfrm>
        </p:spPr>
        <p:txBody>
          <a:bodyPr/>
          <a:lstStyle/>
          <a:p>
            <a:endParaRPr lang="pt-PT" sz="11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72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IDENTIFICAÇÃO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t-PT" dirty="0"/>
              <a:t>Carreira Profissional</a:t>
            </a:r>
          </a:p>
          <a:p>
            <a:pPr marL="514350" indent="-514350">
              <a:buFont typeface="+mj-lt"/>
              <a:buAutoNum type="arabicPeriod"/>
            </a:pPr>
            <a:r>
              <a:rPr lang="pt-PT" dirty="0"/>
              <a:t>Instituição</a:t>
            </a:r>
          </a:p>
          <a:p>
            <a:pPr marL="514350" indent="-514350">
              <a:buFont typeface="+mj-lt"/>
              <a:buAutoNum type="arabicPeriod"/>
            </a:pPr>
            <a:r>
              <a:rPr lang="pt-PT" dirty="0"/>
              <a:t>Área </a:t>
            </a:r>
            <a:r>
              <a:rPr lang="pt-PT" dirty="0" smtClean="0"/>
              <a:t>Científica </a:t>
            </a:r>
            <a:endParaRPr lang="pt-PT" dirty="0"/>
          </a:p>
          <a:p>
            <a:pPr marL="514350" indent="-514350">
              <a:buFont typeface="+mj-lt"/>
              <a:buAutoNum type="arabicPeriod"/>
            </a:pPr>
            <a:r>
              <a:rPr lang="pt-PT" dirty="0"/>
              <a:t>Sexo</a:t>
            </a:r>
          </a:p>
          <a:p>
            <a:pPr marL="514350" indent="-514350">
              <a:buFont typeface="+mj-lt"/>
              <a:buAutoNum type="arabicPeriod"/>
            </a:pPr>
            <a:r>
              <a:rPr lang="pt-PT" dirty="0"/>
              <a:t>Idade</a:t>
            </a:r>
          </a:p>
        </p:txBody>
      </p:sp>
    </p:spTree>
    <p:extLst>
      <p:ext uri="{BB962C8B-B14F-4D97-AF65-F5344CB8AC3E}">
        <p14:creationId xmlns="" xmlns:p14="http://schemas.microsoft.com/office/powerpoint/2010/main" val="387076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CARREIRA PROFISSIONAL</a:t>
            </a:r>
            <a:endParaRPr lang="pt-PT" sz="4000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828412" y="1340768"/>
            <a:ext cx="3731324" cy="4637112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pt-PT" dirty="0" smtClean="0"/>
              <a:t>Docente universitário: </a:t>
            </a:r>
            <a:r>
              <a:rPr lang="pt-PT" b="1" dirty="0" smtClean="0">
                <a:solidFill>
                  <a:srgbClr val="C00000"/>
                </a:solidFill>
              </a:rPr>
              <a:t>39%</a:t>
            </a:r>
          </a:p>
          <a:p>
            <a:r>
              <a:rPr lang="pt-PT" dirty="0" smtClean="0"/>
              <a:t>Investigação científica: </a:t>
            </a:r>
            <a:r>
              <a:rPr lang="pt-PT" b="1" dirty="0" smtClean="0">
                <a:solidFill>
                  <a:srgbClr val="C00000"/>
                </a:solidFill>
              </a:rPr>
              <a:t>23%</a:t>
            </a:r>
          </a:p>
          <a:p>
            <a:r>
              <a:rPr lang="pt-PT" dirty="0" smtClean="0"/>
              <a:t>Bolseiro: </a:t>
            </a:r>
            <a:r>
              <a:rPr lang="pt-PT" b="1" dirty="0" smtClean="0">
                <a:solidFill>
                  <a:srgbClr val="C00000"/>
                </a:solidFill>
              </a:rPr>
              <a:t>22%</a:t>
            </a:r>
          </a:p>
          <a:p>
            <a:r>
              <a:rPr lang="pt-PT" dirty="0" smtClean="0"/>
              <a:t>Docente do Politécnico: </a:t>
            </a:r>
            <a:r>
              <a:rPr lang="pt-PT" b="1" dirty="0" smtClean="0">
                <a:solidFill>
                  <a:srgbClr val="C00000"/>
                </a:solidFill>
              </a:rPr>
              <a:t>11%</a:t>
            </a:r>
          </a:p>
        </p:txBody>
      </p:sp>
      <p:pic>
        <p:nvPicPr>
          <p:cNvPr id="5" name="Picture 1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9313"/>
          <a:stretch/>
        </p:blipFill>
        <p:spPr>
          <a:xfrm>
            <a:off x="655093" y="2780928"/>
            <a:ext cx="4111256" cy="3182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6242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Tópicos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t-PT" dirty="0" smtClean="0"/>
              <a:t>A evolução e situação atual do Acesso Aberto em Portugal</a:t>
            </a:r>
          </a:p>
          <a:p>
            <a:pPr marL="514350" indent="-514350">
              <a:buFont typeface="+mj-lt"/>
              <a:buAutoNum type="arabicPeriod"/>
            </a:pPr>
            <a:endParaRPr lang="pt-PT" dirty="0" smtClean="0"/>
          </a:p>
          <a:p>
            <a:pPr marL="514350" indent="-514350">
              <a:buFont typeface="+mj-lt"/>
              <a:buAutoNum type="arabicPeriod"/>
            </a:pPr>
            <a:r>
              <a:rPr lang="pt-PT" dirty="0" smtClean="0"/>
              <a:t>Inquérito aos investigadores portugueses sobre o Acesso Aberto</a:t>
            </a:r>
          </a:p>
          <a:p>
            <a:pPr marL="514350" indent="-514350">
              <a:buFont typeface="+mj-lt"/>
              <a:buAutoNum type="arabicPeriod"/>
            </a:pPr>
            <a:endParaRPr lang="pt-PT" dirty="0" smtClean="0"/>
          </a:p>
          <a:p>
            <a:pPr marL="514350" indent="-514350">
              <a:buFont typeface="+mj-lt"/>
              <a:buAutoNum type="arabicPeriod"/>
            </a:pPr>
            <a:r>
              <a:rPr lang="pt-PT" sz="3600" dirty="0" smtClean="0"/>
              <a:t>Tópicos para discussão</a:t>
            </a:r>
          </a:p>
        </p:txBody>
      </p:sp>
    </p:spTree>
    <p:extLst>
      <p:ext uri="{BB962C8B-B14F-4D97-AF65-F5344CB8AC3E}">
        <p14:creationId xmlns="" xmlns:p14="http://schemas.microsoft.com/office/powerpoint/2010/main" val="241868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INSTITUIÇÃO</a:t>
            </a:r>
            <a:endParaRPr lang="pt-PT" sz="4000" dirty="0"/>
          </a:p>
        </p:txBody>
      </p:sp>
      <p:sp>
        <p:nvSpPr>
          <p:cNvPr id="7" name="Marcador de Posição de Conteúdo 6"/>
          <p:cNvSpPr>
            <a:spLocks noGrp="1"/>
          </p:cNvSpPr>
          <p:nvPr>
            <p:ph sz="half" idx="2"/>
          </p:nvPr>
        </p:nvSpPr>
        <p:spPr>
          <a:xfrm>
            <a:off x="4716016" y="2996952"/>
            <a:ext cx="3826768" cy="324036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pt-PT" dirty="0" smtClean="0"/>
              <a:t>Instituições:</a:t>
            </a:r>
          </a:p>
          <a:p>
            <a:pPr lvl="1"/>
            <a:r>
              <a:rPr lang="pt-PT" b="1" dirty="0" smtClean="0">
                <a:solidFill>
                  <a:srgbClr val="C00000"/>
                </a:solidFill>
              </a:rPr>
              <a:t>Ensino Superior: 87%</a:t>
            </a:r>
          </a:p>
          <a:p>
            <a:pPr lvl="1"/>
            <a:r>
              <a:rPr lang="pt-PT" dirty="0" smtClean="0"/>
              <a:t>Públicas do estado: 6%</a:t>
            </a:r>
          </a:p>
          <a:p>
            <a:pPr lvl="1"/>
            <a:r>
              <a:rPr lang="pt-PT" dirty="0" smtClean="0"/>
              <a:t>Privadas: 5%</a:t>
            </a:r>
          </a:p>
          <a:p>
            <a:r>
              <a:rPr lang="pt-PT" dirty="0" smtClean="0"/>
              <a:t>Ensino Superior</a:t>
            </a:r>
          </a:p>
          <a:p>
            <a:pPr lvl="1"/>
            <a:r>
              <a:rPr lang="pt-PT" dirty="0" smtClean="0">
                <a:solidFill>
                  <a:srgbClr val="C00000"/>
                </a:solidFill>
              </a:rPr>
              <a:t>Público: 95%</a:t>
            </a:r>
          </a:p>
          <a:p>
            <a:pPr lvl="1"/>
            <a:r>
              <a:rPr lang="pt-PT" dirty="0" smtClean="0"/>
              <a:t>Privado: 5%</a:t>
            </a:r>
          </a:p>
          <a:p>
            <a:endParaRPr lang="pt-PT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8" r="13372" b="33847"/>
          <a:stretch/>
        </p:blipFill>
        <p:spPr bwMode="auto">
          <a:xfrm>
            <a:off x="611560" y="1779649"/>
            <a:ext cx="7920000" cy="9985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65" b="13305"/>
          <a:stretch/>
        </p:blipFill>
        <p:spPr bwMode="auto">
          <a:xfrm>
            <a:off x="265168" y="3196219"/>
            <a:ext cx="3946792" cy="27530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723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340768"/>
            <a:ext cx="7200000" cy="5054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/>
              <a:t>DOMÍNIO CIENTÍFICO</a:t>
            </a:r>
          </a:p>
        </p:txBody>
      </p:sp>
    </p:spTree>
    <p:extLst>
      <p:ext uri="{BB962C8B-B14F-4D97-AF65-F5344CB8AC3E}">
        <p14:creationId xmlns="" xmlns:p14="http://schemas.microsoft.com/office/powerpoint/2010/main" val="200740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DOMÍNIO CIENTÍFICO</a:t>
            </a:r>
            <a:endParaRPr lang="pt-PT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530" b="67720"/>
          <a:stretch/>
        </p:blipFill>
        <p:spPr bwMode="auto">
          <a:xfrm>
            <a:off x="899591" y="1340768"/>
            <a:ext cx="5400000" cy="19931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612" b="25048"/>
          <a:stretch/>
        </p:blipFill>
        <p:spPr bwMode="auto">
          <a:xfrm>
            <a:off x="2133016" y="3498664"/>
            <a:ext cx="5220000" cy="16379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20" b="90985"/>
          <a:stretch/>
        </p:blipFill>
        <p:spPr bwMode="auto">
          <a:xfrm>
            <a:off x="3203848" y="5378103"/>
            <a:ext cx="5220000" cy="6431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Oval 14"/>
          <p:cNvSpPr/>
          <p:nvPr/>
        </p:nvSpPr>
        <p:spPr>
          <a:xfrm>
            <a:off x="1412937" y="4686611"/>
            <a:ext cx="900000" cy="900000"/>
          </a:xfrm>
          <a:prstGeom prst="ellipse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b="1" dirty="0" smtClean="0"/>
              <a:t>21</a:t>
            </a:r>
            <a:r>
              <a:rPr lang="pt-PT" sz="2000" dirty="0" smtClean="0"/>
              <a:t>%</a:t>
            </a:r>
            <a:endParaRPr lang="pt-PT" sz="2400" dirty="0"/>
          </a:p>
        </p:txBody>
      </p:sp>
      <p:sp>
        <p:nvSpPr>
          <p:cNvPr id="17" name="Oval 16"/>
          <p:cNvSpPr/>
          <p:nvPr/>
        </p:nvSpPr>
        <p:spPr>
          <a:xfrm>
            <a:off x="179512" y="2996952"/>
            <a:ext cx="1008112" cy="1008000"/>
          </a:xfrm>
          <a:prstGeom prst="ellipse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/>
              <a:t>26</a:t>
            </a:r>
            <a:r>
              <a:rPr lang="pt-PT" sz="2400" dirty="0" smtClean="0"/>
              <a:t>%</a:t>
            </a:r>
            <a:endParaRPr lang="pt-PT" sz="2400" dirty="0"/>
          </a:p>
        </p:txBody>
      </p:sp>
      <p:sp>
        <p:nvSpPr>
          <p:cNvPr id="18" name="Oval 17"/>
          <p:cNvSpPr/>
          <p:nvPr/>
        </p:nvSpPr>
        <p:spPr>
          <a:xfrm>
            <a:off x="2555776" y="5661336"/>
            <a:ext cx="792000" cy="792000"/>
          </a:xfrm>
          <a:prstGeom prst="ellipse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b="1" dirty="0" smtClean="0"/>
              <a:t>19</a:t>
            </a:r>
            <a:r>
              <a:rPr lang="pt-PT" dirty="0" smtClean="0"/>
              <a:t>%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128124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IDADE/SEXO</a:t>
            </a:r>
            <a:endParaRPr lang="pt-PT" dirty="0"/>
          </a:p>
        </p:txBody>
      </p:sp>
      <p:grpSp>
        <p:nvGrpSpPr>
          <p:cNvPr id="12" name="Grupo 11"/>
          <p:cNvGrpSpPr/>
          <p:nvPr/>
        </p:nvGrpSpPr>
        <p:grpSpPr>
          <a:xfrm>
            <a:off x="251520" y="1446663"/>
            <a:ext cx="6048000" cy="4553694"/>
            <a:chOff x="251520" y="1446663"/>
            <a:chExt cx="6048000" cy="4553694"/>
          </a:xfrm>
        </p:grpSpPr>
        <p:pic>
          <p:nvPicPr>
            <p:cNvPr id="4" name="Picture 5"/>
            <p:cNvPicPr>
              <a:picLocks noChangeAspect="1"/>
            </p:cNvPicPr>
            <p:nvPr/>
          </p:nvPicPr>
          <p:blipFill rotWithShape="1">
            <a:blip r:embed="rId2" cstate="print"/>
            <a:srcRect l="5972" t="4047" r="4558"/>
            <a:stretch/>
          </p:blipFill>
          <p:spPr>
            <a:xfrm>
              <a:off x="251520" y="1446663"/>
              <a:ext cx="6048000" cy="455369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8" name="CaixaDeTexto 7"/>
            <p:cNvSpPr txBox="1"/>
            <p:nvPr/>
          </p:nvSpPr>
          <p:spPr>
            <a:xfrm>
              <a:off x="3059832" y="4613066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2000" dirty="0" smtClean="0">
                  <a:solidFill>
                    <a:schemeClr val="bg1"/>
                  </a:solidFill>
                </a:rPr>
                <a:t>31-40</a:t>
              </a:r>
              <a:endParaRPr lang="pt-PT" sz="1600" dirty="0">
                <a:solidFill>
                  <a:schemeClr val="bg1"/>
                </a:solidFill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187624" y="4581128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2000" dirty="0" smtClean="0">
                  <a:solidFill>
                    <a:schemeClr val="bg1"/>
                  </a:solidFill>
                </a:rPr>
                <a:t>41-50</a:t>
              </a:r>
              <a:endParaRPr lang="pt-PT" sz="1600" dirty="0">
                <a:solidFill>
                  <a:schemeClr val="bg1"/>
                </a:solidFill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1115616" y="2738437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2000" dirty="0" smtClean="0">
                  <a:solidFill>
                    <a:schemeClr val="bg1"/>
                  </a:solidFill>
                </a:rPr>
                <a:t>51-60</a:t>
              </a:r>
              <a:endParaRPr lang="pt-PT" sz="1600" dirty="0">
                <a:solidFill>
                  <a:schemeClr val="bg1"/>
                </a:solidFill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2699792" y="252483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2000" dirty="0" smtClean="0">
                  <a:solidFill>
                    <a:schemeClr val="bg1"/>
                  </a:solidFill>
                </a:rPr>
                <a:t>até 30</a:t>
              </a:r>
              <a:endParaRPr lang="pt-PT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5364488" y="3178125"/>
            <a:ext cx="3600000" cy="2829515"/>
            <a:chOff x="5364488" y="3178125"/>
            <a:chExt cx="3600000" cy="2829515"/>
          </a:xfrm>
        </p:grpSpPr>
        <p:pic>
          <p:nvPicPr>
            <p:cNvPr id="6" name="Picture 4"/>
            <p:cNvPicPr>
              <a:picLocks noChangeAspect="1"/>
            </p:cNvPicPr>
            <p:nvPr/>
          </p:nvPicPr>
          <p:blipFill rotWithShape="1">
            <a:blip r:embed="rId3" cstate="print"/>
            <a:srcRect r="10678"/>
            <a:stretch/>
          </p:blipFill>
          <p:spPr>
            <a:xfrm>
              <a:off x="5364488" y="3178125"/>
              <a:ext cx="3600000" cy="28295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CaixaDeTexto 2"/>
            <p:cNvSpPr txBox="1"/>
            <p:nvPr/>
          </p:nvSpPr>
          <p:spPr>
            <a:xfrm>
              <a:off x="7020272" y="4365104"/>
              <a:ext cx="1296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2000" dirty="0" smtClean="0">
                  <a:solidFill>
                    <a:schemeClr val="bg1"/>
                  </a:solidFill>
                </a:rPr>
                <a:t>45% </a:t>
              </a:r>
              <a:r>
                <a:rPr lang="pt-PT" sz="2000" b="1" dirty="0" smtClean="0">
                  <a:solidFill>
                    <a:schemeClr val="bg1"/>
                  </a:solidFill>
                </a:rPr>
                <a:t>F</a:t>
              </a:r>
              <a:endParaRPr lang="pt-PT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5796136" y="4653136"/>
              <a:ext cx="1152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2000" dirty="0" smtClean="0">
                  <a:solidFill>
                    <a:schemeClr val="bg1"/>
                  </a:solidFill>
                </a:rPr>
                <a:t>55%</a:t>
              </a:r>
              <a:r>
                <a:rPr lang="pt-PT" sz="2000" b="1" dirty="0" smtClean="0">
                  <a:solidFill>
                    <a:schemeClr val="bg1"/>
                  </a:solidFill>
                </a:rPr>
                <a:t> M</a:t>
              </a:r>
              <a:endParaRPr lang="pt-PT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437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758404"/>
          </a:xfrm>
        </p:spPr>
        <p:txBody>
          <a:bodyPr/>
          <a:lstStyle/>
          <a:p>
            <a:r>
              <a:rPr lang="pt-PT" sz="4800" dirty="0" smtClean="0"/>
              <a:t>Participação</a:t>
            </a:r>
            <a:br>
              <a:rPr lang="pt-PT" sz="4800" dirty="0" smtClean="0"/>
            </a:br>
            <a:r>
              <a:rPr lang="pt-PT" sz="4800" dirty="0" smtClean="0"/>
              <a:t>em </a:t>
            </a:r>
            <a:r>
              <a:rPr lang="pt-PT" sz="4800" dirty="0"/>
              <a:t>PROJETOS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15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190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PARTICIPAÇÃO EM PROJETOS</a:t>
            </a:r>
            <a:endParaRPr lang="pt-PT" dirty="0"/>
          </a:p>
        </p:txBody>
      </p:sp>
      <p:pic>
        <p:nvPicPr>
          <p:cNvPr id="6" name="Picture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13190"/>
            <a:ext cx="4860000" cy="3411954"/>
          </a:xfrm>
          <a:prstGeom prst="rect">
            <a:avLst/>
          </a:prstGeom>
        </p:spPr>
      </p:pic>
      <p:pic>
        <p:nvPicPr>
          <p:cNvPr id="5" name="Picture 2"/>
          <p:cNvPicPr/>
          <p:nvPr/>
        </p:nvPicPr>
        <p:blipFill rotWithShape="1">
          <a:blip r:embed="rId3" cstate="print"/>
          <a:srcRect r="3473"/>
          <a:stretch/>
        </p:blipFill>
        <p:spPr>
          <a:xfrm>
            <a:off x="4027250" y="2430363"/>
            <a:ext cx="4937238" cy="3590925"/>
          </a:xfrm>
          <a:prstGeom prst="rect">
            <a:avLst/>
          </a:prstGeom>
        </p:spPr>
      </p:pic>
      <p:sp>
        <p:nvSpPr>
          <p:cNvPr id="2" name="Rectângulo 1"/>
          <p:cNvSpPr/>
          <p:nvPr/>
        </p:nvSpPr>
        <p:spPr>
          <a:xfrm rot="20972234">
            <a:off x="611561" y="4455488"/>
            <a:ext cx="1872208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7º PQ</a:t>
            </a:r>
          </a:p>
        </p:txBody>
      </p:sp>
      <p:sp>
        <p:nvSpPr>
          <p:cNvPr id="8" name="Rectângulo 7"/>
          <p:cNvSpPr/>
          <p:nvPr/>
        </p:nvSpPr>
        <p:spPr>
          <a:xfrm rot="398214">
            <a:off x="6867738" y="3847562"/>
            <a:ext cx="1872208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FCT</a:t>
            </a:r>
          </a:p>
        </p:txBody>
      </p:sp>
    </p:spTree>
    <p:extLst>
      <p:ext uri="{BB962C8B-B14F-4D97-AF65-F5344CB8AC3E}">
        <p14:creationId xmlns="" xmlns:p14="http://schemas.microsoft.com/office/powerpoint/2010/main" val="413273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SOBRE OS PROJETOS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/>
          <a:lstStyle/>
          <a:p>
            <a:pPr marL="0" indent="0">
              <a:buNone/>
            </a:pPr>
            <a:r>
              <a:rPr lang="pt-PT" b="1" dirty="0" smtClean="0">
                <a:solidFill>
                  <a:srgbClr val="971318"/>
                </a:solidFill>
              </a:rPr>
              <a:t>FCT</a:t>
            </a:r>
          </a:p>
          <a:p>
            <a:r>
              <a:rPr lang="pt-PT" dirty="0" smtClean="0"/>
              <a:t>Participação </a:t>
            </a:r>
            <a:r>
              <a:rPr lang="pt-PT" dirty="0"/>
              <a:t>como </a:t>
            </a:r>
            <a:r>
              <a:rPr lang="pt-PT" dirty="0" smtClean="0"/>
              <a:t>investigador: </a:t>
            </a:r>
            <a:r>
              <a:rPr lang="pt-PT" b="1" dirty="0" smtClean="0">
                <a:solidFill>
                  <a:srgbClr val="971318"/>
                </a:solidFill>
              </a:rPr>
              <a:t>1039</a:t>
            </a:r>
          </a:p>
          <a:p>
            <a:r>
              <a:rPr lang="pt-PT" dirty="0" smtClean="0"/>
              <a:t>Participação </a:t>
            </a:r>
            <a:r>
              <a:rPr lang="pt-PT" dirty="0"/>
              <a:t>como </a:t>
            </a:r>
            <a:r>
              <a:rPr lang="pt-PT" b="1" dirty="0">
                <a:solidFill>
                  <a:srgbClr val="971318"/>
                </a:solidFill>
              </a:rPr>
              <a:t>coordenador</a:t>
            </a:r>
            <a:r>
              <a:rPr lang="pt-PT" dirty="0"/>
              <a:t>: </a:t>
            </a:r>
            <a:r>
              <a:rPr lang="pt-PT" b="1" dirty="0" smtClean="0">
                <a:solidFill>
                  <a:srgbClr val="971318"/>
                </a:solidFill>
              </a:rPr>
              <a:t>574</a:t>
            </a:r>
          </a:p>
          <a:p>
            <a:endParaRPr lang="pt-PT" b="1" dirty="0">
              <a:solidFill>
                <a:srgbClr val="971318"/>
              </a:solidFill>
            </a:endParaRPr>
          </a:p>
          <a:p>
            <a:endParaRPr lang="pt-PT" b="1" dirty="0" smtClean="0">
              <a:solidFill>
                <a:srgbClr val="971318"/>
              </a:solidFill>
            </a:endParaRPr>
          </a:p>
          <a:p>
            <a:pPr marL="0" indent="0">
              <a:buNone/>
            </a:pPr>
            <a:r>
              <a:rPr lang="pt-PT" b="1" dirty="0" smtClean="0">
                <a:solidFill>
                  <a:srgbClr val="971318"/>
                </a:solidFill>
              </a:rPr>
              <a:t>7º PQ</a:t>
            </a:r>
            <a:endParaRPr lang="pt-PT" b="1" dirty="0">
              <a:solidFill>
                <a:srgbClr val="971318"/>
              </a:solidFill>
            </a:endParaRPr>
          </a:p>
          <a:p>
            <a:r>
              <a:rPr lang="pt-PT" dirty="0" smtClean="0"/>
              <a:t>Participação </a:t>
            </a:r>
            <a:r>
              <a:rPr lang="pt-PT" dirty="0"/>
              <a:t>como investigador: </a:t>
            </a:r>
            <a:r>
              <a:rPr lang="pt-PT" b="1" dirty="0" smtClean="0">
                <a:solidFill>
                  <a:srgbClr val="971318"/>
                </a:solidFill>
              </a:rPr>
              <a:t>300</a:t>
            </a:r>
          </a:p>
          <a:p>
            <a:r>
              <a:rPr lang="pt-PT" dirty="0" smtClean="0"/>
              <a:t>Participação </a:t>
            </a:r>
            <a:r>
              <a:rPr lang="pt-PT" dirty="0"/>
              <a:t>como coordenador: </a:t>
            </a:r>
            <a:r>
              <a:rPr lang="pt-PT" b="1" dirty="0" smtClean="0">
                <a:solidFill>
                  <a:srgbClr val="971318"/>
                </a:solidFill>
              </a:rPr>
              <a:t>65</a:t>
            </a:r>
            <a:endParaRPr lang="pt-PT" b="1" dirty="0">
              <a:solidFill>
                <a:srgbClr val="971318"/>
              </a:solidFill>
            </a:endParaRPr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="" xmlns:p14="http://schemas.microsoft.com/office/powerpoint/2010/main" val="2731327109"/>
              </p:ext>
            </p:extLst>
          </p:nvPr>
        </p:nvGraphicFramePr>
        <p:xfrm>
          <a:off x="6228184" y="2852936"/>
          <a:ext cx="266429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21450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686396"/>
          </a:xfrm>
        </p:spPr>
        <p:txBody>
          <a:bodyPr/>
          <a:lstStyle/>
          <a:p>
            <a:r>
              <a:rPr lang="pt-PT" sz="4800" dirty="0" smtClean="0"/>
              <a:t>Opinião sobre</a:t>
            </a:r>
            <a:br>
              <a:rPr lang="pt-PT" sz="4800" dirty="0" smtClean="0"/>
            </a:br>
            <a:r>
              <a:rPr lang="pt-PT" sz="4800" dirty="0" smtClean="0"/>
              <a:t>o acesso aberto</a:t>
            </a:r>
            <a:endParaRPr lang="pt-PT" sz="48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15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72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614388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>
                <a:solidFill>
                  <a:schemeClr val="bg1"/>
                </a:solidFill>
              </a:rPr>
              <a:t>Conhece e compreende o conceito de acesso aberto (Open Access</a:t>
            </a:r>
            <a:r>
              <a:rPr lang="pt-PT" sz="2800" dirty="0" smtClean="0">
                <a:solidFill>
                  <a:schemeClr val="bg1"/>
                </a:solidFill>
              </a:rPr>
              <a:t>) à </a:t>
            </a:r>
            <a:r>
              <a:rPr lang="pt-PT" sz="2800" dirty="0">
                <a:solidFill>
                  <a:schemeClr val="bg1"/>
                </a:solidFill>
              </a:rPr>
              <a:t>produção científica?</a:t>
            </a:r>
            <a:endParaRPr lang="pt-PT" sz="4400" dirty="0">
              <a:solidFill>
                <a:schemeClr val="bg1"/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4800" b="1" dirty="0" smtClean="0">
                <a:solidFill>
                  <a:srgbClr val="C00000"/>
                </a:solidFill>
              </a:rPr>
              <a:t>97% SIM</a:t>
            </a:r>
          </a:p>
          <a:p>
            <a:r>
              <a:rPr lang="pt-PT" sz="4000" b="1" dirty="0" smtClean="0">
                <a:solidFill>
                  <a:schemeClr val="tx1"/>
                </a:solidFill>
              </a:rPr>
              <a:t>3% NÃO</a:t>
            </a:r>
            <a:endParaRPr lang="pt-PT" sz="4000" dirty="0"/>
          </a:p>
        </p:txBody>
      </p:sp>
    </p:spTree>
    <p:extLst>
      <p:ext uri="{BB962C8B-B14F-4D97-AF65-F5344CB8AC3E}">
        <p14:creationId xmlns="" xmlns:p14="http://schemas.microsoft.com/office/powerpoint/2010/main" val="126227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065090"/>
            <a:ext cx="7772400" cy="1884189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>
                <a:solidFill>
                  <a:schemeClr val="bg1"/>
                </a:solidFill>
              </a:rPr>
              <a:t>O acesso aberto irá alterar a comunicação científica na minha área de investigação nos próximos anos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492896"/>
            <a:ext cx="7772400" cy="1572195"/>
          </a:xfrm>
        </p:spPr>
        <p:txBody>
          <a:bodyPr/>
          <a:lstStyle/>
          <a:p>
            <a:r>
              <a:rPr lang="pt-PT" sz="3600" b="1" dirty="0" smtClean="0">
                <a:solidFill>
                  <a:srgbClr val="C00000"/>
                </a:solidFill>
              </a:rPr>
              <a:t>77% </a:t>
            </a:r>
            <a:r>
              <a:rPr lang="pt-PT" sz="2800" dirty="0" smtClean="0"/>
              <a:t>(CONCORDO E CONCORDO PLENAMENTE)</a:t>
            </a:r>
            <a:endParaRPr lang="pt-PT" sz="2800" dirty="0"/>
          </a:p>
          <a:p>
            <a:r>
              <a:rPr lang="pt-PT" sz="3200" b="1" dirty="0" smtClean="0">
                <a:solidFill>
                  <a:schemeClr val="tx1"/>
                </a:solidFill>
              </a:rPr>
              <a:t>10% </a:t>
            </a:r>
            <a:r>
              <a:rPr lang="pt-PT" sz="2800" dirty="0">
                <a:solidFill>
                  <a:schemeClr val="tx1"/>
                </a:solidFill>
              </a:rPr>
              <a:t>(DISCORDO E DISCORDO PLENAMENTE)</a:t>
            </a:r>
          </a:p>
          <a:p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13% </a:t>
            </a:r>
            <a:r>
              <a:rPr lang="pt-PT" sz="2800" dirty="0" smtClean="0">
                <a:solidFill>
                  <a:schemeClr val="bg1">
                    <a:lumMod val="50000"/>
                  </a:schemeClr>
                </a:solidFill>
              </a:rPr>
              <a:t>(SEM OPINIÃO)</a:t>
            </a:r>
            <a:endParaRPr lang="pt-PT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 rot="21174418">
            <a:off x="516836" y="797451"/>
            <a:ext cx="1872208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OPINIÃO</a:t>
            </a:r>
          </a:p>
        </p:txBody>
      </p:sp>
    </p:spTree>
    <p:extLst>
      <p:ext uri="{BB962C8B-B14F-4D97-AF65-F5344CB8AC3E}">
        <p14:creationId xmlns="" xmlns:p14="http://schemas.microsoft.com/office/powerpoint/2010/main" val="42350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/>
            <a:r>
              <a:rPr lang="pt-PT" sz="3200" dirty="0" smtClean="0"/>
              <a:t>A evolução e situação atual do Acesso Aberto em Portugal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1500" dirty="0" smtClean="0">
                <a:solidFill>
                  <a:srgbClr val="971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pt-PT" sz="11500" dirty="0">
              <a:solidFill>
                <a:srgbClr val="9713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40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065091"/>
            <a:ext cx="7772400" cy="1452142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>
                <a:solidFill>
                  <a:schemeClr val="bg1"/>
                </a:solidFill>
              </a:rPr>
              <a:t>O acesso aberto aumenta o acesso e a disseminação das publicações </a:t>
            </a:r>
            <a:r>
              <a:rPr lang="pt-PT" sz="2800" dirty="0" smtClean="0">
                <a:solidFill>
                  <a:schemeClr val="bg1"/>
                </a:solidFill>
              </a:rPr>
              <a:t>científicas</a:t>
            </a:r>
            <a:endParaRPr lang="pt-PT" sz="2800" dirty="0">
              <a:solidFill>
                <a:schemeClr val="bg1"/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492896"/>
            <a:ext cx="7772400" cy="1572195"/>
          </a:xfrm>
        </p:spPr>
        <p:txBody>
          <a:bodyPr/>
          <a:lstStyle/>
          <a:p>
            <a:r>
              <a:rPr lang="pt-PT" sz="3600" b="1" dirty="0" smtClean="0">
                <a:solidFill>
                  <a:srgbClr val="C00000"/>
                </a:solidFill>
              </a:rPr>
              <a:t>92% </a:t>
            </a:r>
            <a:r>
              <a:rPr lang="pt-PT" sz="2800" dirty="0" smtClean="0"/>
              <a:t>(CONCORDO E CONCORDO PLENAMENTE)</a:t>
            </a:r>
            <a:endParaRPr lang="pt-PT" sz="2800" dirty="0"/>
          </a:p>
          <a:p>
            <a:r>
              <a:rPr lang="pt-PT" sz="3200" b="1" dirty="0" smtClean="0">
                <a:solidFill>
                  <a:schemeClr val="tx1"/>
                </a:solidFill>
              </a:rPr>
              <a:t>2% </a:t>
            </a:r>
            <a:r>
              <a:rPr lang="pt-PT" sz="2800" dirty="0">
                <a:solidFill>
                  <a:schemeClr val="tx1"/>
                </a:solidFill>
              </a:rPr>
              <a:t>(DISCORDO E DISCORDO PLENAMENTE)</a:t>
            </a:r>
          </a:p>
          <a:p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6% </a:t>
            </a:r>
            <a:r>
              <a:rPr lang="pt-PT" sz="2800" dirty="0" smtClean="0">
                <a:solidFill>
                  <a:schemeClr val="bg1">
                    <a:lumMod val="50000"/>
                  </a:schemeClr>
                </a:solidFill>
              </a:rPr>
              <a:t>(SEM OPINIÃO)</a:t>
            </a:r>
            <a:endParaRPr lang="pt-PT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 rot="21174418">
            <a:off x="516836" y="797451"/>
            <a:ext cx="1872208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OPINIÃO</a:t>
            </a:r>
          </a:p>
        </p:txBody>
      </p:sp>
    </p:spTree>
    <p:extLst>
      <p:ext uri="{BB962C8B-B14F-4D97-AF65-F5344CB8AC3E}">
        <p14:creationId xmlns="" xmlns:p14="http://schemas.microsoft.com/office/powerpoint/2010/main" val="6361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542380"/>
          </a:xfrm>
          <a:solidFill>
            <a:srgbClr val="C00000"/>
          </a:solidFill>
        </p:spPr>
        <p:txBody>
          <a:bodyPr/>
          <a:lstStyle/>
          <a:p>
            <a:r>
              <a:rPr lang="pt-PT" sz="3200" smtClean="0">
                <a:solidFill>
                  <a:schemeClr val="bg1"/>
                </a:solidFill>
              </a:rPr>
              <a:t>Não existe qualquer problema com o acesso à informação científica em Portugal?</a:t>
            </a:r>
            <a:endParaRPr lang="pt-PT" sz="4800" dirty="0">
              <a:solidFill>
                <a:schemeClr val="bg1"/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2" y="2564905"/>
            <a:ext cx="8026151" cy="1841996"/>
          </a:xfrm>
        </p:spPr>
        <p:txBody>
          <a:bodyPr/>
          <a:lstStyle/>
          <a:p>
            <a:r>
              <a:rPr lang="pt-PT" sz="3200" b="1" smtClean="0">
                <a:solidFill>
                  <a:srgbClr val="C00000"/>
                </a:solidFill>
              </a:rPr>
              <a:t>68% DISCORDA </a:t>
            </a:r>
            <a:r>
              <a:rPr lang="pt-PT" smtClean="0"/>
              <a:t>(14% DISCORDA PLENAMENTE + 54% DISCORDA)</a:t>
            </a:r>
          </a:p>
          <a:p>
            <a:r>
              <a:rPr lang="pt-PT" sz="2800" b="1" smtClean="0">
                <a:solidFill>
                  <a:schemeClr val="tx1"/>
                </a:solidFill>
              </a:rPr>
              <a:t>27% CONCORDA</a:t>
            </a:r>
            <a:r>
              <a:rPr lang="pt-PT" sz="3200" b="1" smtClean="0">
                <a:solidFill>
                  <a:schemeClr val="tx1"/>
                </a:solidFill>
              </a:rPr>
              <a:t> </a:t>
            </a:r>
            <a:r>
              <a:rPr lang="pt-PT" smtClean="0"/>
              <a:t>(4% CONCORDA PLENAMENTE + 23% CONCORDA)</a:t>
            </a:r>
            <a:endParaRPr lang="pt-PT" sz="2800" dirty="0"/>
          </a:p>
        </p:txBody>
      </p:sp>
    </p:spTree>
    <p:extLst>
      <p:ext uri="{BB962C8B-B14F-4D97-AF65-F5344CB8AC3E}">
        <p14:creationId xmlns="" xmlns:p14="http://schemas.microsoft.com/office/powerpoint/2010/main" val="19211179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065090"/>
            <a:ext cx="7772400" cy="2244229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 smtClean="0">
                <a:solidFill>
                  <a:schemeClr val="bg1"/>
                </a:solidFill>
              </a:rPr>
              <a:t>princípio </a:t>
            </a:r>
            <a:r>
              <a:rPr lang="pt-PT" sz="2800" dirty="0">
                <a:solidFill>
                  <a:schemeClr val="bg1"/>
                </a:solidFill>
              </a:rPr>
              <a:t>da disponibilização em acesso aberto das publicações científicas resultantes de projetos </a:t>
            </a:r>
            <a:r>
              <a:rPr lang="pt-PT" sz="2800" dirty="0" smtClean="0">
                <a:solidFill>
                  <a:schemeClr val="bg1"/>
                </a:solidFill>
              </a:rPr>
              <a:t>COM financiaMENTOS públicoS?</a:t>
            </a:r>
            <a:endParaRPr lang="pt-PT" sz="2800" dirty="0">
              <a:solidFill>
                <a:schemeClr val="bg1"/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1700808"/>
            <a:ext cx="7772400" cy="2364283"/>
          </a:xfrm>
        </p:spPr>
        <p:txBody>
          <a:bodyPr/>
          <a:lstStyle/>
          <a:p>
            <a:r>
              <a:rPr lang="pt-PT" sz="3600" b="1" dirty="0" smtClean="0">
                <a:solidFill>
                  <a:srgbClr val="C00000"/>
                </a:solidFill>
              </a:rPr>
              <a:t>63% </a:t>
            </a:r>
            <a:r>
              <a:rPr lang="pt-PT" sz="2800" dirty="0" smtClean="0"/>
              <a:t>(CONCORDO PLENAMENTE)</a:t>
            </a:r>
            <a:endParaRPr lang="pt-PT" sz="2800" dirty="0"/>
          </a:p>
          <a:p>
            <a:r>
              <a:rPr lang="pt-PT" sz="3200" b="1" dirty="0" smtClean="0">
                <a:solidFill>
                  <a:schemeClr val="tx1"/>
                </a:solidFill>
              </a:rPr>
              <a:t>29% </a:t>
            </a:r>
            <a:r>
              <a:rPr lang="pt-PT" sz="2800" dirty="0" smtClean="0">
                <a:solidFill>
                  <a:schemeClr val="tx1"/>
                </a:solidFill>
              </a:rPr>
              <a:t>(CONCORDO)</a:t>
            </a:r>
          </a:p>
          <a:p>
            <a:r>
              <a:rPr lang="pt-PT" sz="3200" b="1" dirty="0" smtClean="0">
                <a:solidFill>
                  <a:schemeClr val="bg1">
                    <a:lumMod val="50000"/>
                  </a:schemeClr>
                </a:solidFill>
              </a:rPr>
              <a:t>2% </a:t>
            </a:r>
            <a:r>
              <a:rPr lang="pt-PT" sz="2800" dirty="0">
                <a:solidFill>
                  <a:schemeClr val="bg1">
                    <a:lumMod val="50000"/>
                  </a:schemeClr>
                </a:solidFill>
              </a:rPr>
              <a:t>(DISCORDO E DISCORDO PLENAMENTE)</a:t>
            </a:r>
          </a:p>
          <a:p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6% </a:t>
            </a:r>
            <a:r>
              <a:rPr lang="pt-PT" sz="2800" dirty="0" smtClean="0">
                <a:solidFill>
                  <a:schemeClr val="bg1">
                    <a:lumMod val="50000"/>
                  </a:schemeClr>
                </a:solidFill>
              </a:rPr>
              <a:t>(SEM OPINIÃO)</a:t>
            </a:r>
            <a:endParaRPr lang="pt-PT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 rot="522898">
            <a:off x="6018732" y="1570635"/>
            <a:ext cx="1180901" cy="1127211"/>
          </a:xfrm>
          <a:prstGeom prst="ellipse">
            <a:avLst/>
          </a:prstGeom>
          <a:solidFill>
            <a:srgbClr val="CC3300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92</a:t>
            </a:r>
            <a:r>
              <a:rPr lang="pt-PT" sz="2400" dirty="0" smtClean="0"/>
              <a:t>%</a:t>
            </a:r>
            <a:endParaRPr lang="pt-PT" sz="2400" dirty="0"/>
          </a:p>
        </p:txBody>
      </p:sp>
    </p:spTree>
    <p:extLst>
      <p:ext uri="{BB962C8B-B14F-4D97-AF65-F5344CB8AC3E}">
        <p14:creationId xmlns="" xmlns:p14="http://schemas.microsoft.com/office/powerpoint/2010/main" val="104511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005989"/>
          </a:xfrm>
        </p:spPr>
        <p:txBody>
          <a:bodyPr/>
          <a:lstStyle/>
          <a:p>
            <a:r>
              <a:rPr lang="pt-PT" sz="2800" dirty="0" smtClean="0"/>
              <a:t>Acesso </a:t>
            </a:r>
            <a:r>
              <a:rPr lang="pt-PT" sz="2800" dirty="0"/>
              <a:t>aberto </a:t>
            </a:r>
            <a:r>
              <a:rPr lang="pt-PT" sz="2800" dirty="0" smtClean="0"/>
              <a:t>dos resultados de</a:t>
            </a:r>
            <a:br>
              <a:rPr lang="pt-PT" sz="2800" dirty="0" smtClean="0"/>
            </a:br>
            <a:r>
              <a:rPr lang="pt-PT" sz="2800" dirty="0" smtClean="0"/>
              <a:t>projetos com financiamento público</a:t>
            </a:r>
            <a:endParaRPr lang="pt-PT" sz="2800" b="0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80627"/>
            <a:ext cx="7200000" cy="4308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1686">
            <a:off x="223272" y="3153674"/>
            <a:ext cx="2232000" cy="3168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 rot="522898">
            <a:off x="6181033" y="4964602"/>
            <a:ext cx="1963569" cy="1428205"/>
          </a:xfrm>
          <a:prstGeom prst="ellipse">
            <a:avLst/>
          </a:prstGeom>
          <a:solidFill>
            <a:srgbClr val="CC3300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dirty="0" smtClean="0"/>
              <a:t>92</a:t>
            </a:r>
            <a:r>
              <a:rPr lang="pt-PT" sz="2400" dirty="0" smtClean="0"/>
              <a:t>% PT</a:t>
            </a:r>
          </a:p>
          <a:p>
            <a:pPr algn="ctr"/>
            <a:r>
              <a:rPr lang="pt-PT" sz="2400" b="1" dirty="0" smtClean="0"/>
              <a:t>90% EU</a:t>
            </a:r>
            <a:endParaRPr lang="pt-PT" sz="2400" b="1" dirty="0"/>
          </a:p>
        </p:txBody>
      </p:sp>
    </p:spTree>
    <p:extLst>
      <p:ext uri="{BB962C8B-B14F-4D97-AF65-F5344CB8AC3E}">
        <p14:creationId xmlns="" xmlns:p14="http://schemas.microsoft.com/office/powerpoint/2010/main" val="154933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065090"/>
            <a:ext cx="7772400" cy="2244229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>
                <a:solidFill>
                  <a:schemeClr val="bg1"/>
                </a:solidFill>
              </a:rPr>
              <a:t>opinião sobre uma política/mandato de acesso aberto da FCT, requerendo o </a:t>
            </a:r>
            <a:r>
              <a:rPr lang="pt-PT" sz="2800" dirty="0" smtClean="0">
                <a:solidFill>
                  <a:schemeClr val="bg1"/>
                </a:solidFill>
              </a:rPr>
              <a:t>aa às </a:t>
            </a:r>
            <a:r>
              <a:rPr lang="pt-PT" sz="2800" dirty="0">
                <a:solidFill>
                  <a:schemeClr val="bg1"/>
                </a:solidFill>
              </a:rPr>
              <a:t>publicações produzidas pelos projetos e bolsas que financia?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1700808"/>
            <a:ext cx="7772400" cy="2364283"/>
          </a:xfrm>
        </p:spPr>
        <p:txBody>
          <a:bodyPr/>
          <a:lstStyle/>
          <a:p>
            <a:r>
              <a:rPr lang="pt-PT" sz="3600" b="1" dirty="0" smtClean="0">
                <a:solidFill>
                  <a:srgbClr val="C00000"/>
                </a:solidFill>
              </a:rPr>
              <a:t>83% </a:t>
            </a:r>
            <a:r>
              <a:rPr lang="pt-PT" sz="2800" dirty="0" smtClean="0"/>
              <a:t>(</a:t>
            </a:r>
            <a:r>
              <a:rPr lang="pt-PT" sz="2800" dirty="0">
                <a:solidFill>
                  <a:schemeClr val="tx1"/>
                </a:solidFill>
              </a:rPr>
              <a:t>CONCORDO </a:t>
            </a:r>
            <a:r>
              <a:rPr lang="pt-PT" sz="2800" dirty="0" smtClean="0">
                <a:solidFill>
                  <a:schemeClr val="tx1"/>
                </a:solidFill>
              </a:rPr>
              <a:t>E </a:t>
            </a:r>
            <a:r>
              <a:rPr lang="pt-PT" sz="2800" dirty="0" smtClean="0"/>
              <a:t>CONCORDO PLENAMENTE)</a:t>
            </a:r>
            <a:endParaRPr lang="pt-PT" sz="2800" dirty="0"/>
          </a:p>
          <a:p>
            <a:r>
              <a:rPr lang="pt-PT" sz="3200" b="1" dirty="0" smtClean="0">
                <a:solidFill>
                  <a:schemeClr val="tx1"/>
                </a:solidFill>
              </a:rPr>
              <a:t>8%</a:t>
            </a:r>
            <a:r>
              <a:rPr lang="pt-PT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sz="2800" dirty="0">
                <a:solidFill>
                  <a:schemeClr val="bg1">
                    <a:lumMod val="50000"/>
                  </a:schemeClr>
                </a:solidFill>
              </a:rPr>
              <a:t>(DISCORDO E DISCORDO PLENAMENTE)</a:t>
            </a:r>
          </a:p>
          <a:p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9% </a:t>
            </a:r>
            <a:r>
              <a:rPr lang="pt-PT" sz="2800" dirty="0" smtClean="0">
                <a:solidFill>
                  <a:schemeClr val="bg1">
                    <a:lumMod val="50000"/>
                  </a:schemeClr>
                </a:solidFill>
              </a:rPr>
              <a:t>(SEM OPINIÃO)</a:t>
            </a:r>
            <a:endParaRPr lang="pt-PT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 rot="21174418">
            <a:off x="370718" y="406661"/>
            <a:ext cx="2421609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POLÍTICA FCT</a:t>
            </a:r>
          </a:p>
        </p:txBody>
      </p:sp>
    </p:spTree>
    <p:extLst>
      <p:ext uri="{BB962C8B-B14F-4D97-AF65-F5344CB8AC3E}">
        <p14:creationId xmlns="" xmlns:p14="http://schemas.microsoft.com/office/powerpoint/2010/main" val="42859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1628800"/>
            <a:ext cx="7772400" cy="1614388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>
                <a:solidFill>
                  <a:schemeClr val="bg1"/>
                </a:solidFill>
              </a:rPr>
              <a:t>Como reagiria perante um mandato de acesso aberto à produção científica implementado pela </a:t>
            </a:r>
            <a:r>
              <a:rPr lang="pt-P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FCT</a:t>
            </a:r>
            <a:r>
              <a:rPr lang="pt-PT" sz="2800" dirty="0" smtClean="0">
                <a:solidFill>
                  <a:schemeClr val="bg1"/>
                </a:solidFill>
              </a:rPr>
              <a:t>?</a:t>
            </a:r>
            <a:endParaRPr lang="pt-PT" sz="3600" dirty="0">
              <a:solidFill>
                <a:schemeClr val="bg1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2" r="35063" b="19662"/>
          <a:stretch/>
        </p:blipFill>
        <p:spPr bwMode="auto">
          <a:xfrm>
            <a:off x="683568" y="3568510"/>
            <a:ext cx="7776000" cy="26688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ângulo 4"/>
          <p:cNvSpPr/>
          <p:nvPr/>
        </p:nvSpPr>
        <p:spPr>
          <a:xfrm rot="21174418">
            <a:off x="370718" y="406661"/>
            <a:ext cx="2421609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POLÍTICA FCT</a:t>
            </a:r>
          </a:p>
        </p:txBody>
      </p:sp>
    </p:spTree>
    <p:extLst>
      <p:ext uri="{BB962C8B-B14F-4D97-AF65-F5344CB8AC3E}">
        <p14:creationId xmlns="" xmlns:p14="http://schemas.microsoft.com/office/powerpoint/2010/main" val="41368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POLÍTICA INSTITUCIONAL</a:t>
            </a:r>
            <a:endParaRPr lang="pt-PT" sz="4000" dirty="0"/>
          </a:p>
        </p:txBody>
      </p:sp>
      <p:sp>
        <p:nvSpPr>
          <p:cNvPr id="8" name="Título 1"/>
          <p:cNvSpPr txBox="1">
            <a:spLocks/>
          </p:cNvSpPr>
          <p:nvPr/>
        </p:nvSpPr>
        <p:spPr bwMode="auto">
          <a:xfrm>
            <a:off x="4355976" y="1781944"/>
            <a:ext cx="3960440" cy="135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9pPr>
          </a:lstStyle>
          <a:p>
            <a:r>
              <a:rPr lang="pt-PT" sz="2400" b="0" dirty="0" smtClean="0">
                <a:solidFill>
                  <a:srgbClr val="C00000"/>
                </a:solidFill>
              </a:rPr>
              <a:t>Na sua instituição </a:t>
            </a:r>
            <a:r>
              <a:rPr lang="pt-PT" sz="2400" dirty="0" smtClean="0">
                <a:solidFill>
                  <a:srgbClr val="C00000"/>
                </a:solidFill>
              </a:rPr>
              <a:t>existe uma política obrigatória </a:t>
            </a:r>
            <a:r>
              <a:rPr lang="pt-PT" sz="2400" b="0" dirty="0" smtClean="0">
                <a:solidFill>
                  <a:srgbClr val="C00000"/>
                </a:solidFill>
              </a:rPr>
              <a:t>de acesso aberto à produção científica?</a:t>
            </a:r>
            <a:endParaRPr lang="pt-PT" sz="2400" b="0" dirty="0">
              <a:solidFill>
                <a:srgbClr val="C0000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 bwMode="auto">
          <a:xfrm>
            <a:off x="374743" y="4581128"/>
            <a:ext cx="3693201" cy="1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9pPr>
          </a:lstStyle>
          <a:p>
            <a:pPr algn="r"/>
            <a:r>
              <a:rPr lang="pt-PT" sz="2400" b="0" dirty="0">
                <a:solidFill>
                  <a:srgbClr val="C00000"/>
                </a:solidFill>
              </a:rPr>
              <a:t>Qual o nível de </a:t>
            </a:r>
            <a:r>
              <a:rPr lang="pt-PT" sz="2400" dirty="0">
                <a:solidFill>
                  <a:srgbClr val="C00000"/>
                </a:solidFill>
              </a:rPr>
              <a:t>cumprimento</a:t>
            </a:r>
            <a:r>
              <a:rPr lang="pt-PT" sz="2400" b="0" dirty="0">
                <a:solidFill>
                  <a:srgbClr val="C00000"/>
                </a:solidFill>
              </a:rPr>
              <a:t> que faz do mandato de acesso aberto da sua instituição</a:t>
            </a:r>
            <a:r>
              <a:rPr lang="pt-PT" sz="2400" b="0" dirty="0" smtClean="0">
                <a:solidFill>
                  <a:srgbClr val="C00000"/>
                </a:solidFill>
              </a:rPr>
              <a:t>?</a:t>
            </a:r>
            <a:endParaRPr lang="pt-PT" sz="2400" b="0" dirty="0">
              <a:solidFill>
                <a:srgbClr val="C00000"/>
              </a:solidFill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258" b="18270"/>
          <a:stretch/>
        </p:blipFill>
        <p:spPr bwMode="auto">
          <a:xfrm>
            <a:off x="4138784" y="4005064"/>
            <a:ext cx="4835735" cy="19731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5012" b="21058"/>
          <a:stretch/>
        </p:blipFill>
        <p:spPr bwMode="auto">
          <a:xfrm>
            <a:off x="611560" y="1772816"/>
            <a:ext cx="3585241" cy="19073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Imagem 6" descr="Políticas inst.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722" y="1700808"/>
            <a:ext cx="8548774" cy="46328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59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smtClean="0"/>
              <a:t>POLÍTICA INSTITUCIONAL</a:t>
            </a:r>
            <a:endParaRPr lang="pt-PT" sz="4000" dirty="0"/>
          </a:p>
        </p:txBody>
      </p:sp>
      <p:sp>
        <p:nvSpPr>
          <p:cNvPr id="8" name="Título 1"/>
          <p:cNvSpPr txBox="1">
            <a:spLocks/>
          </p:cNvSpPr>
          <p:nvPr/>
        </p:nvSpPr>
        <p:spPr bwMode="auto">
          <a:xfrm>
            <a:off x="4427984" y="1700808"/>
            <a:ext cx="42484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9pPr>
          </a:lstStyle>
          <a:p>
            <a:r>
              <a:rPr lang="pt-PT" sz="2400" b="0" dirty="0">
                <a:solidFill>
                  <a:srgbClr val="C00000"/>
                </a:solidFill>
              </a:rPr>
              <a:t>Se a sua instituição aprovasse uma política obrigatória de acesso aberto à produção científica dos seus afiliados </a:t>
            </a:r>
            <a:r>
              <a:rPr lang="pt-PT" sz="2400" dirty="0">
                <a:solidFill>
                  <a:srgbClr val="C00000"/>
                </a:solidFill>
              </a:rPr>
              <a:t>como reagiria</a:t>
            </a:r>
            <a:r>
              <a:rPr lang="pt-PT" sz="2400" b="0" dirty="0" smtClean="0">
                <a:solidFill>
                  <a:srgbClr val="C00000"/>
                </a:solidFill>
              </a:rPr>
              <a:t>?</a:t>
            </a:r>
            <a:endParaRPr lang="pt-PT" sz="2400" b="0" dirty="0">
              <a:solidFill>
                <a:srgbClr val="C0000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 bwMode="auto">
          <a:xfrm>
            <a:off x="107504" y="4437112"/>
            <a:ext cx="34563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33333"/>
                </a:solidFill>
                <a:latin typeface="NewsGotT" pitchFamily="2" charset="0"/>
              </a:defRPr>
            </a:lvl9pPr>
          </a:lstStyle>
          <a:p>
            <a:pPr algn="r"/>
            <a:r>
              <a:rPr lang="pt-PT" sz="2400" b="0" dirty="0">
                <a:solidFill>
                  <a:srgbClr val="C00000"/>
                </a:solidFill>
              </a:rPr>
              <a:t>Qual </a:t>
            </a:r>
            <a:r>
              <a:rPr lang="pt-PT" sz="2400" b="0" dirty="0" smtClean="0">
                <a:solidFill>
                  <a:srgbClr val="C00000"/>
                </a:solidFill>
              </a:rPr>
              <a:t>a </a:t>
            </a:r>
            <a:r>
              <a:rPr lang="pt-PT" sz="2400" dirty="0">
                <a:solidFill>
                  <a:srgbClr val="C00000"/>
                </a:solidFill>
              </a:rPr>
              <a:t>forma</a:t>
            </a:r>
            <a:r>
              <a:rPr lang="pt-PT" sz="2400" b="0" dirty="0">
                <a:solidFill>
                  <a:srgbClr val="C00000"/>
                </a:solidFill>
              </a:rPr>
              <a:t> </a:t>
            </a:r>
            <a:r>
              <a:rPr lang="pt-PT" sz="2400" dirty="0">
                <a:solidFill>
                  <a:srgbClr val="C00000"/>
                </a:solidFill>
              </a:rPr>
              <a:t>mais fácil </a:t>
            </a:r>
            <a:r>
              <a:rPr lang="pt-PT" sz="2400" b="0" dirty="0">
                <a:solidFill>
                  <a:srgbClr val="C00000"/>
                </a:solidFill>
              </a:rPr>
              <a:t>de satisfazer os requisitos de uma política obrigatória?</a:t>
            </a:r>
          </a:p>
        </p:txBody>
      </p:sp>
      <p:pic>
        <p:nvPicPr>
          <p:cNvPr id="7" name="Picture 36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997272"/>
            <a:ext cx="5365437" cy="2024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258" b="21739"/>
          <a:stretch/>
        </p:blipFill>
        <p:spPr bwMode="auto">
          <a:xfrm>
            <a:off x="302735" y="1700808"/>
            <a:ext cx="3985418" cy="1557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020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065090"/>
            <a:ext cx="7772400" cy="2244229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 smtClean="0">
                <a:solidFill>
                  <a:schemeClr val="bg1"/>
                </a:solidFill>
              </a:rPr>
              <a:t>opinião </a:t>
            </a:r>
            <a:r>
              <a:rPr lang="pt-PT" sz="2800" dirty="0">
                <a:solidFill>
                  <a:schemeClr val="bg1"/>
                </a:solidFill>
              </a:rPr>
              <a:t>sobre o princípio da disponibilização </a:t>
            </a:r>
            <a:r>
              <a:rPr lang="pt-PT" sz="2800" dirty="0" smtClean="0">
                <a:solidFill>
                  <a:schemeClr val="bg1"/>
                </a:solidFill>
              </a:rPr>
              <a:t>EM ACESSO ABERTO dos </a:t>
            </a:r>
            <a:r>
              <a:rPr lang="pt-PT" sz="2800" dirty="0">
                <a:solidFill>
                  <a:schemeClr val="bg1"/>
                </a:solidFill>
              </a:rPr>
              <a:t>dados científicos resultantes de projetos financiados por programas públicos?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1700808"/>
            <a:ext cx="7772400" cy="2364283"/>
          </a:xfrm>
        </p:spPr>
        <p:txBody>
          <a:bodyPr/>
          <a:lstStyle/>
          <a:p>
            <a:r>
              <a:rPr lang="pt-PT" sz="3600" b="1" dirty="0" smtClean="0">
                <a:solidFill>
                  <a:srgbClr val="C00000"/>
                </a:solidFill>
              </a:rPr>
              <a:t>72% </a:t>
            </a:r>
            <a:r>
              <a:rPr lang="pt-PT" sz="2800" dirty="0" smtClean="0"/>
              <a:t>(</a:t>
            </a:r>
            <a:r>
              <a:rPr lang="pt-PT" sz="2800" dirty="0">
                <a:solidFill>
                  <a:schemeClr val="tx1"/>
                </a:solidFill>
              </a:rPr>
              <a:t>CONCORDO </a:t>
            </a:r>
            <a:r>
              <a:rPr lang="pt-PT" sz="2800" dirty="0" smtClean="0">
                <a:solidFill>
                  <a:schemeClr val="tx1"/>
                </a:solidFill>
              </a:rPr>
              <a:t>E </a:t>
            </a:r>
            <a:r>
              <a:rPr lang="pt-PT" sz="2800" dirty="0" smtClean="0"/>
              <a:t>CONCORDO PLENAMENTE)</a:t>
            </a:r>
            <a:endParaRPr lang="pt-PT" sz="2800" dirty="0"/>
          </a:p>
          <a:p>
            <a:r>
              <a:rPr lang="pt-PT" sz="3200" b="1" dirty="0" smtClean="0">
                <a:solidFill>
                  <a:schemeClr val="tx1"/>
                </a:solidFill>
              </a:rPr>
              <a:t>17%</a:t>
            </a:r>
            <a:r>
              <a:rPr lang="pt-PT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sz="2800" dirty="0">
                <a:solidFill>
                  <a:schemeClr val="bg1">
                    <a:lumMod val="50000"/>
                  </a:schemeClr>
                </a:solidFill>
              </a:rPr>
              <a:t>(DISCORDO E DISCORDO PLENAMENTE)</a:t>
            </a:r>
          </a:p>
          <a:p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11% </a:t>
            </a:r>
            <a:r>
              <a:rPr lang="pt-PT" sz="2800" dirty="0" smtClean="0">
                <a:solidFill>
                  <a:schemeClr val="bg1">
                    <a:lumMod val="50000"/>
                  </a:schemeClr>
                </a:solidFill>
              </a:rPr>
              <a:t>(SEM OPINIÃO)</a:t>
            </a:r>
            <a:endParaRPr lang="pt-PT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 rot="21174418">
            <a:off x="370718" y="406661"/>
            <a:ext cx="2421609" cy="914400"/>
          </a:xfrm>
          <a:prstGeom prst="rect">
            <a:avLst/>
          </a:prstGeom>
          <a:solidFill>
            <a:srgbClr val="971318"/>
          </a:solidFill>
          <a:ln>
            <a:solidFill>
              <a:schemeClr val="bg1">
                <a:lumMod val="5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b="1" dirty="0"/>
              <a:t>dados </a:t>
            </a:r>
            <a:r>
              <a:rPr lang="pt-PT" sz="2800" b="1" dirty="0"/>
              <a:t>científicos </a:t>
            </a:r>
            <a:endParaRPr lang="pt-PT" sz="28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8028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581128"/>
            <a:ext cx="7772400" cy="1944216"/>
          </a:xfrm>
        </p:spPr>
        <p:txBody>
          <a:bodyPr/>
          <a:lstStyle/>
          <a:p>
            <a:r>
              <a:rPr lang="pt-PT" sz="4800" dirty="0" smtClean="0"/>
              <a:t>prática </a:t>
            </a:r>
            <a:r>
              <a:rPr lang="pt-PT" sz="4400" dirty="0" smtClean="0"/>
              <a:t>de PUBLICAÇÃO </a:t>
            </a:r>
            <a:r>
              <a:rPr lang="pt-PT" sz="4800" dirty="0" smtClean="0"/>
              <a:t>E </a:t>
            </a:r>
            <a:r>
              <a:rPr lang="pt-PT" sz="4800" dirty="0"/>
              <a:t>acesso aberto</a:t>
            </a:r>
            <a:endParaRPr lang="pt-PT" sz="4800" dirty="0">
              <a:solidFill>
                <a:schemeClr val="tx1"/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15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72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36575" y="138113"/>
            <a:ext cx="6740525" cy="1039812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600" b="1" dirty="0" smtClean="0">
                <a:latin typeface="Calibri" pitchFamily="34" charset="0"/>
                <a:cs typeface="Calibri" pitchFamily="34" charset="0"/>
              </a:rPr>
              <a:t>Evolução </a:t>
            </a:r>
            <a:r>
              <a:rPr lang="pt-PT" sz="3600" b="1" dirty="0">
                <a:latin typeface="Calibri" pitchFamily="34" charset="0"/>
                <a:cs typeface="Calibri" pitchFamily="34" charset="0"/>
              </a:rPr>
              <a:t>do </a:t>
            </a:r>
            <a:r>
              <a:rPr lang="pt-PT" sz="3600" b="1" dirty="0" smtClean="0">
                <a:latin typeface="Calibri" pitchFamily="34" charset="0"/>
                <a:cs typeface="Calibri" pitchFamily="34" charset="0"/>
              </a:rPr>
              <a:t>Acesso Aberto </a:t>
            </a:r>
            <a:r>
              <a:rPr lang="pt-PT" sz="3600" b="1" dirty="0">
                <a:latin typeface="Calibri" pitchFamily="34" charset="0"/>
                <a:cs typeface="Calibri" pitchFamily="34" charset="0"/>
              </a:rPr>
              <a:t>em Portugal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upo 1"/>
          <p:cNvGrpSpPr>
            <a:grpSpLocks/>
          </p:cNvGrpSpPr>
          <p:nvPr/>
        </p:nvGrpSpPr>
        <p:grpSpPr bwMode="auto">
          <a:xfrm>
            <a:off x="665163" y="1639888"/>
            <a:ext cx="8048625" cy="4678362"/>
            <a:chOff x="536007" y="1357204"/>
            <a:chExt cx="8522393" cy="4892755"/>
          </a:xfrm>
        </p:grpSpPr>
        <p:graphicFrame>
          <p:nvGraphicFramePr>
            <p:cNvPr id="63" name="Chart 4"/>
            <p:cNvGraphicFramePr>
              <a:graphicFrameLocks/>
            </p:cNvGraphicFramePr>
            <p:nvPr/>
          </p:nvGraphicFramePr>
          <p:xfrm>
            <a:off x="560201" y="1961368"/>
            <a:ext cx="8037731" cy="38909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0485" name="Imagem 32" descr="images2.jpg"/>
            <p:cNvPicPr>
              <a:picLocks noChangeAspect="1"/>
            </p:cNvPicPr>
            <p:nvPr/>
          </p:nvPicPr>
          <p:blipFill>
            <a:blip r:embed="rId3" cstate="print"/>
            <a:srcRect l="12878" t="12222" r="14536" b="14468"/>
            <a:stretch>
              <a:fillRect/>
            </a:stretch>
          </p:blipFill>
          <p:spPr bwMode="auto">
            <a:xfrm>
              <a:off x="1402078" y="2450433"/>
              <a:ext cx="531224" cy="53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Picture 8" descr="Repositório Científico de Acesso Aberto de Portugal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 r="41870" b="25290"/>
            <a:stretch>
              <a:fillRect/>
            </a:stretch>
          </p:blipFill>
          <p:spPr bwMode="auto">
            <a:xfrm>
              <a:off x="4671503" y="2308041"/>
              <a:ext cx="673100" cy="528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7" name="Imagem 26" descr="Imagem1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81914" y="4815544"/>
              <a:ext cx="701675" cy="33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Imagem 7" descr="Imagem1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86974" y="1500304"/>
              <a:ext cx="700087" cy="516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9" name="Picture 1" descr="2.ª Conferência Open Access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33435" y="4261640"/>
              <a:ext cx="935038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Picture 3" descr="C:\Users\rsaraiva\Desktop\Conferências Open Access SDUM\ConfOA08_FINAL\OA logos\OpenAccess_2006_pt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64376" y="2226819"/>
              <a:ext cx="93662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1" name="Picture 4" descr="C:\Users\rsaraiva\Desktop\Conferências Open Access SDUM\ConfOA08_FINAL\OA logos\OpenAccess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029963" y="5758519"/>
              <a:ext cx="935037" cy="220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2" name="Picture 5" descr="C:\Users\rsaraiva\Desktop\Conferências Open Access SDUM\ConfOA09\Logótipos ConfOA09\ConfOA09_pt.tif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369543" y="4717164"/>
              <a:ext cx="936625" cy="223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3" name="Imagem 27" descr="DRIVER_logo_inversed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838462" y="5508010"/>
              <a:ext cx="698082" cy="547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4" name="Afbeelding 2" descr="OpenAIRE_ALL_RGB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362422" y="5726413"/>
              <a:ext cx="9366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5" name="Picture 1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127908" y="4216419"/>
              <a:ext cx="1082675" cy="22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6" name="Imagem 33" descr="scielobre.gif"/>
            <p:cNvPicPr>
              <a:picLocks noChangeAspect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053775" y="1523069"/>
              <a:ext cx="868363" cy="538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7" name="Imagem 25" descr="Imagem1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3259" y="1693182"/>
              <a:ext cx="701675" cy="334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8" name="Picture 10" descr="C:\Users\rsaraiva\Pictures\graphs.png"/>
            <p:cNvPicPr>
              <a:picLocks noChangeAspect="1" noChangeArrowheads="1"/>
            </p:cNvPicPr>
            <p:nvPr/>
          </p:nvPicPr>
          <p:blipFill>
            <a:blip r:embed="rId16" cstate="print"/>
            <a:srcRect l="27890" t="2968" r="1904" b="4140"/>
            <a:stretch>
              <a:fillRect/>
            </a:stretch>
          </p:blipFill>
          <p:spPr bwMode="auto">
            <a:xfrm>
              <a:off x="8011302" y="1357204"/>
              <a:ext cx="676275" cy="437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17" cstate="print"/>
            <a:srcRect l="31365" t="13834" r="27870" b="6446"/>
            <a:stretch>
              <a:fillRect/>
            </a:stretch>
          </p:blipFill>
          <p:spPr bwMode="auto">
            <a:xfrm>
              <a:off x="2292594" y="4375538"/>
              <a:ext cx="400065" cy="587728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500" name="Picture 2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665465" y="5125712"/>
              <a:ext cx="693394" cy="149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1" name="Picture 4" descr="sem nome1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838462" y="4615612"/>
              <a:ext cx="670891" cy="427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2" name="Imagem 80" descr="iscte.jpg"/>
            <p:cNvPicPr>
              <a:picLocks noChangeAspect="1"/>
            </p:cNvPicPr>
            <p:nvPr/>
          </p:nvPicPr>
          <p:blipFill>
            <a:blip r:embed="rId20" cstate="print"/>
            <a:srcRect r="56651"/>
            <a:stretch>
              <a:fillRect/>
            </a:stretch>
          </p:blipFill>
          <p:spPr bwMode="auto">
            <a:xfrm>
              <a:off x="4029699" y="3086534"/>
              <a:ext cx="272758" cy="18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upo 81"/>
            <p:cNvGrpSpPr>
              <a:grpSpLocks/>
            </p:cNvGrpSpPr>
            <p:nvPr/>
          </p:nvGrpSpPr>
          <p:grpSpPr bwMode="auto">
            <a:xfrm>
              <a:off x="6201418" y="2798457"/>
              <a:ext cx="908246" cy="351117"/>
              <a:chOff x="6924265" y="2624804"/>
              <a:chExt cx="908246" cy="351117"/>
            </a:xfrm>
          </p:grpSpPr>
          <p:pic>
            <p:nvPicPr>
              <p:cNvPr id="20536" name="Picture 4" descr="Home">
                <a:hlinkClick r:id="rId21" tooltip="Home"/>
              </p:cNvPr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 r="55270" b="12483"/>
              <a:stretch>
                <a:fillRect/>
              </a:stretch>
            </p:blipFill>
            <p:spPr bwMode="auto">
              <a:xfrm>
                <a:off x="7484062" y="2851018"/>
                <a:ext cx="348449" cy="1249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7" name="Picture 4" descr="logotipo UC preto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6968026" y="2637494"/>
                <a:ext cx="408862" cy="179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8" name="Picture 7" descr="Universidade Aberta">
                <a:hlinkClick r:id="rId24"/>
              </p:cNvPr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6924265" y="2841126"/>
                <a:ext cx="446947" cy="1210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9" name="Imagem 85" descr="ul.jpg.png"/>
              <p:cNvPicPr>
                <a:picLocks noChangeAspect="1"/>
              </p:cNvPicPr>
              <p:nvPr/>
            </p:nvPicPr>
            <p:blipFill>
              <a:blip r:embed="rId26" cstate="print"/>
              <a:srcRect l="6078" t="14709" r="59801" b="15176"/>
              <a:stretch>
                <a:fillRect/>
              </a:stretch>
            </p:blipFill>
            <p:spPr bwMode="auto">
              <a:xfrm>
                <a:off x="7478213" y="2624804"/>
                <a:ext cx="201880" cy="2074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Grupo 86"/>
            <p:cNvGrpSpPr>
              <a:grpSpLocks/>
            </p:cNvGrpSpPr>
            <p:nvPr/>
          </p:nvGrpSpPr>
          <p:grpSpPr bwMode="auto">
            <a:xfrm>
              <a:off x="7011665" y="4799065"/>
              <a:ext cx="996163" cy="171375"/>
              <a:chOff x="7560332" y="5152168"/>
              <a:chExt cx="996163" cy="171375"/>
            </a:xfrm>
          </p:grpSpPr>
          <p:pic>
            <p:nvPicPr>
              <p:cNvPr id="20533" name="Picture 2"/>
              <p:cNvPicPr>
                <a:picLocks noChangeAspect="1" noChangeArrowheads="1"/>
              </p:cNvPicPr>
              <p:nvPr/>
            </p:nvPicPr>
            <p:blipFill>
              <a:blip r:embed="rId27" cstate="print"/>
              <a:srcRect t="11781" b="8545"/>
              <a:stretch>
                <a:fillRect/>
              </a:stretch>
            </p:blipFill>
            <p:spPr bwMode="auto">
              <a:xfrm>
                <a:off x="7560332" y="5161618"/>
                <a:ext cx="406471" cy="161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4" name="Picture 3"/>
              <p:cNvPicPr>
                <a:picLocks noChangeAspect="1" noChangeArrowheads="1"/>
              </p:cNvPicPr>
              <p:nvPr/>
            </p:nvPicPr>
            <p:blipFill>
              <a:blip r:embed="rId28" cstate="print"/>
              <a:srcRect l="8224" t="21637" r="40649" b="29739"/>
              <a:stretch>
                <a:fillRect/>
              </a:stretch>
            </p:blipFill>
            <p:spPr bwMode="auto">
              <a:xfrm>
                <a:off x="7992380" y="5158205"/>
                <a:ext cx="307633" cy="146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5" name="Picture 1"/>
              <p:cNvPicPr>
                <a:picLocks noChangeAspect="1" noChangeArrowheads="1"/>
              </p:cNvPicPr>
              <p:nvPr/>
            </p:nvPicPr>
            <p:blipFill>
              <a:blip r:embed="rId29" cstate="print"/>
              <a:srcRect l="3958" t="13351" r="60347" b="20886"/>
              <a:stretch>
                <a:fillRect/>
              </a:stretch>
            </p:blipFill>
            <p:spPr bwMode="auto">
              <a:xfrm>
                <a:off x="8352420" y="5152168"/>
                <a:ext cx="204075" cy="1419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4" name="Picture 4"/>
            <p:cNvPicPr>
              <a:picLocks noChangeAspect="1" noChangeArrowheads="1"/>
            </p:cNvPicPr>
            <p:nvPr/>
          </p:nvPicPr>
          <p:blipFill>
            <a:blip r:embed="rId30" cstate="print"/>
            <a:srcRect l="31365" t="13834" r="27870" b="6446"/>
            <a:stretch>
              <a:fillRect/>
            </a:stretch>
          </p:blipFill>
          <p:spPr bwMode="auto">
            <a:xfrm>
              <a:off x="7283322" y="1363845"/>
              <a:ext cx="401745" cy="587728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506" name="Picture 3" descr="RepositoriUM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536007" y="1704045"/>
              <a:ext cx="840644" cy="352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upo 95"/>
            <p:cNvGrpSpPr>
              <a:grpSpLocks/>
            </p:cNvGrpSpPr>
            <p:nvPr/>
          </p:nvGrpSpPr>
          <p:grpSpPr bwMode="auto">
            <a:xfrm>
              <a:off x="6961600" y="2373902"/>
              <a:ext cx="1080120" cy="269121"/>
              <a:chOff x="719572" y="4725144"/>
              <a:chExt cx="1080120" cy="269121"/>
            </a:xfrm>
          </p:grpSpPr>
          <p:pic>
            <p:nvPicPr>
              <p:cNvPr id="20531" name="Imagem 96" descr="index.jpg"/>
              <p:cNvPicPr>
                <a:picLocks noChangeAspect="1"/>
              </p:cNvPicPr>
              <p:nvPr/>
            </p:nvPicPr>
            <p:blipFill>
              <a:blip r:embed="rId32" cstate="print"/>
              <a:srcRect/>
              <a:stretch>
                <a:fillRect/>
              </a:stretch>
            </p:blipFill>
            <p:spPr bwMode="auto">
              <a:xfrm>
                <a:off x="719572" y="4725144"/>
                <a:ext cx="1080120" cy="269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8" name="Rectângulo 97"/>
              <p:cNvSpPr/>
              <p:nvPr/>
            </p:nvSpPr>
            <p:spPr>
              <a:xfrm>
                <a:off x="1044656" y="4923748"/>
                <a:ext cx="702635" cy="564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pic>
          <p:nvPicPr>
            <p:cNvPr id="20508" name="Imagem 98"/>
            <p:cNvPicPr>
              <a:picLocks noChangeAspect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6333876" y="5283876"/>
              <a:ext cx="706845" cy="116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upo 99"/>
            <p:cNvGrpSpPr>
              <a:grpSpLocks/>
            </p:cNvGrpSpPr>
            <p:nvPr/>
          </p:nvGrpSpPr>
          <p:grpSpPr bwMode="auto">
            <a:xfrm>
              <a:off x="7790555" y="5749141"/>
              <a:ext cx="1112338" cy="253983"/>
              <a:chOff x="1552065" y="-859020"/>
              <a:chExt cx="5715000" cy="1304926"/>
            </a:xfrm>
          </p:grpSpPr>
          <p:pic>
            <p:nvPicPr>
              <p:cNvPr id="20529" name="Picture 2" descr="Confoa2012"/>
              <p:cNvPicPr>
                <a:picLocks noChangeAspect="1" noChangeArrowheads="1"/>
              </p:cNvPicPr>
              <p:nvPr/>
            </p:nvPicPr>
            <p:blipFill>
              <a:blip r:embed="rId34" cstate="print"/>
              <a:srcRect/>
              <a:stretch>
                <a:fillRect/>
              </a:stretch>
            </p:blipFill>
            <p:spPr bwMode="auto">
              <a:xfrm>
                <a:off x="1552065" y="-859020"/>
                <a:ext cx="5715000" cy="13049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" name="Rectângulo 101"/>
              <p:cNvSpPr/>
              <p:nvPr/>
            </p:nvSpPr>
            <p:spPr>
              <a:xfrm>
                <a:off x="3117368" y="161626"/>
                <a:ext cx="4085023" cy="1791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grpSp>
          <p:nvGrpSpPr>
            <p:cNvPr id="8" name="Grupo 102"/>
            <p:cNvGrpSpPr>
              <a:grpSpLocks/>
            </p:cNvGrpSpPr>
            <p:nvPr/>
          </p:nvGrpSpPr>
          <p:grpSpPr bwMode="auto">
            <a:xfrm>
              <a:off x="7136336" y="5640982"/>
              <a:ext cx="754898" cy="608977"/>
              <a:chOff x="7136336" y="5770286"/>
              <a:chExt cx="754898" cy="608977"/>
            </a:xfrm>
          </p:grpSpPr>
          <p:pic>
            <p:nvPicPr>
              <p:cNvPr id="20527" name="Picture 2" descr="C:\UoA\OpenAIREPLUS\Logo\pluslogo_v1.png"/>
              <p:cNvPicPr>
                <a:picLocks noChangeAspect="1" noChangeArrowheads="1"/>
              </p:cNvPicPr>
              <p:nvPr/>
            </p:nvPicPr>
            <p:blipFill>
              <a:blip r:embed="rId35" cstate="print"/>
              <a:srcRect/>
              <a:stretch>
                <a:fillRect/>
              </a:stretch>
            </p:blipFill>
            <p:spPr bwMode="auto">
              <a:xfrm>
                <a:off x="7277126" y="5770286"/>
                <a:ext cx="465273" cy="3554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8" name="Picture 4" descr="Medoanet_overview presentation_dp_v2B"/>
              <p:cNvPicPr>
                <a:picLocks noChangeAspect="1" noChangeArrowheads="1"/>
              </p:cNvPicPr>
              <p:nvPr/>
            </p:nvPicPr>
            <p:blipFill>
              <a:blip r:embed="rId36" cstate="print"/>
              <a:srcRect l="5386" t="24767" r="56230" b="59041"/>
              <a:stretch>
                <a:fillRect/>
              </a:stretch>
            </p:blipFill>
            <p:spPr bwMode="auto">
              <a:xfrm>
                <a:off x="7136336" y="6156464"/>
                <a:ext cx="754898" cy="222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6" name="Imagem 105" descr="collage2.jpg"/>
            <p:cNvPicPr>
              <a:picLocks noChangeAspect="1"/>
            </p:cNvPicPr>
            <p:nvPr/>
          </p:nvPicPr>
          <p:blipFill>
            <a:blip r:embed="rId37" cstate="print"/>
            <a:srcRect l="53906" t="14515" r="27509" b="61255"/>
            <a:stretch>
              <a:fillRect/>
            </a:stretch>
          </p:blipFill>
          <p:spPr>
            <a:xfrm rot="16200000">
              <a:off x="6487120" y="1537305"/>
              <a:ext cx="364249" cy="5920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0512" name="CaixaDeTexto 106"/>
            <p:cNvSpPr txBox="1">
              <a:spLocks noChangeArrowheads="1"/>
            </p:cNvSpPr>
            <p:nvPr/>
          </p:nvSpPr>
          <p:spPr bwMode="auto">
            <a:xfrm>
              <a:off x="7653632" y="5385941"/>
              <a:ext cx="140415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PT" sz="1000">
                  <a:latin typeface="Calibri" pitchFamily="34" charset="0"/>
                </a:rPr>
                <a:t>3.ª Conf. Luso-Brasileira OA</a:t>
              </a:r>
            </a:p>
          </p:txBody>
        </p:sp>
        <p:sp>
          <p:nvSpPr>
            <p:cNvPr id="20513" name="CaixaDeTexto 107"/>
            <p:cNvSpPr txBox="1">
              <a:spLocks noChangeArrowheads="1"/>
            </p:cNvSpPr>
            <p:nvPr/>
          </p:nvSpPr>
          <p:spPr bwMode="auto">
            <a:xfrm>
              <a:off x="7650039" y="1843089"/>
              <a:ext cx="140415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PT" sz="1000">
                  <a:latin typeface="Calibri" pitchFamily="34" charset="0"/>
                </a:rPr>
                <a:t>100.000 docs               PT RCAAP!</a:t>
              </a:r>
            </a:p>
          </p:txBody>
        </p:sp>
        <p:sp>
          <p:nvSpPr>
            <p:cNvPr id="109" name="Rectângulo 108"/>
            <p:cNvSpPr/>
            <p:nvPr/>
          </p:nvSpPr>
          <p:spPr>
            <a:xfrm>
              <a:off x="7767434" y="3226645"/>
              <a:ext cx="1183386" cy="265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20515" name="CaixaDeTexto 109"/>
            <p:cNvSpPr txBox="1">
              <a:spLocks noChangeArrowheads="1"/>
            </p:cNvSpPr>
            <p:nvPr/>
          </p:nvSpPr>
          <p:spPr bwMode="auto">
            <a:xfrm>
              <a:off x="7654244" y="3100316"/>
              <a:ext cx="140415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PT" sz="1000">
                  <a:latin typeface="Calibri" pitchFamily="34" charset="0"/>
                </a:rPr>
                <a:t>Políticas OA IPCB, UAlg, IPV, ISPA, UFP</a:t>
              </a:r>
            </a:p>
          </p:txBody>
        </p:sp>
        <p:grpSp>
          <p:nvGrpSpPr>
            <p:cNvPr id="9" name="Grupo 110"/>
            <p:cNvGrpSpPr>
              <a:grpSpLocks/>
            </p:cNvGrpSpPr>
            <p:nvPr/>
          </p:nvGrpSpPr>
          <p:grpSpPr bwMode="auto">
            <a:xfrm>
              <a:off x="7883535" y="2858229"/>
              <a:ext cx="932283" cy="277712"/>
              <a:chOff x="3934255" y="1989647"/>
              <a:chExt cx="932283" cy="277712"/>
            </a:xfrm>
          </p:grpSpPr>
          <p:pic>
            <p:nvPicPr>
              <p:cNvPr id="20522" name="Picture 12" descr="B-Digital - Universidade Fernando Pessoa"/>
              <p:cNvPicPr>
                <a:picLocks noChangeAspect="1" noChangeArrowheads="1"/>
              </p:cNvPicPr>
              <p:nvPr/>
            </p:nvPicPr>
            <p:blipFill>
              <a:blip r:embed="rId38" cstate="print"/>
              <a:srcRect/>
              <a:stretch>
                <a:fillRect/>
              </a:stretch>
            </p:blipFill>
            <p:spPr bwMode="auto">
              <a:xfrm>
                <a:off x="3934255" y="1989647"/>
                <a:ext cx="323235" cy="104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3" name="Picture 8" descr="Repositório Científico do Instituto Politécnico de Viseu"/>
              <p:cNvPicPr>
                <a:picLocks noChangeAspect="1" noChangeArrowheads="1"/>
              </p:cNvPicPr>
              <p:nvPr/>
            </p:nvPicPr>
            <p:blipFill>
              <a:blip r:embed="rId39" cstate="print"/>
              <a:srcRect/>
              <a:stretch>
                <a:fillRect/>
              </a:stretch>
            </p:blipFill>
            <p:spPr bwMode="auto">
              <a:xfrm>
                <a:off x="3939178" y="2111166"/>
                <a:ext cx="312385" cy="156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4" name="Picture 10" descr="Repositório do Instituto Politécnico de Castelo Branco"/>
              <p:cNvPicPr>
                <a:picLocks noChangeAspect="1" noChangeArrowheads="1"/>
              </p:cNvPicPr>
              <p:nvPr/>
            </p:nvPicPr>
            <p:blipFill>
              <a:blip r:embed="rId40" cstate="print"/>
              <a:srcRect b="26888"/>
              <a:stretch>
                <a:fillRect/>
              </a:stretch>
            </p:blipFill>
            <p:spPr bwMode="auto">
              <a:xfrm>
                <a:off x="4280837" y="2004965"/>
                <a:ext cx="385098" cy="2618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5" name="Picture 12" descr="Repositório do ISPA"/>
              <p:cNvPicPr>
                <a:picLocks noChangeAspect="1" noChangeArrowheads="1"/>
              </p:cNvPicPr>
              <p:nvPr/>
            </p:nvPicPr>
            <p:blipFill>
              <a:blip r:embed="rId41" cstate="print"/>
              <a:srcRect/>
              <a:stretch>
                <a:fillRect/>
              </a:stretch>
            </p:blipFill>
            <p:spPr bwMode="auto">
              <a:xfrm>
                <a:off x="4411407" y="2004965"/>
                <a:ext cx="442693" cy="130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6" name="Picture 4" descr="Sapientia - Universidade do Algarve"/>
              <p:cNvPicPr>
                <a:picLocks noChangeAspect="1" noChangeArrowheads="1"/>
              </p:cNvPicPr>
              <p:nvPr/>
            </p:nvPicPr>
            <p:blipFill>
              <a:blip r:embed="rId42" cstate="print"/>
              <a:srcRect l="16380" r="26407" b="79945"/>
              <a:stretch>
                <a:fillRect/>
              </a:stretch>
            </p:blipFill>
            <p:spPr bwMode="auto">
              <a:xfrm>
                <a:off x="4411407" y="2168187"/>
                <a:ext cx="455131" cy="797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17" name="CaixaDeTexto 116"/>
            <p:cNvSpPr txBox="1"/>
            <p:nvPr/>
          </p:nvSpPr>
          <p:spPr>
            <a:xfrm>
              <a:off x="8458302" y="3417573"/>
              <a:ext cx="576565" cy="3071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400" dirty="0">
                  <a:solidFill>
                    <a:schemeClr val="accent6"/>
                  </a:solidFill>
                  <a:latin typeface="+mn-lt"/>
                  <a:cs typeface="+mn-cs"/>
                </a:rPr>
                <a:t>(…)</a:t>
              </a:r>
            </a:p>
          </p:txBody>
        </p:sp>
        <p:grpSp>
          <p:nvGrpSpPr>
            <p:cNvPr id="10" name="Grupo 2"/>
            <p:cNvGrpSpPr>
              <a:grpSpLocks/>
            </p:cNvGrpSpPr>
            <p:nvPr/>
          </p:nvGrpSpPr>
          <p:grpSpPr bwMode="auto">
            <a:xfrm>
              <a:off x="2986297" y="2666573"/>
              <a:ext cx="763050" cy="169843"/>
              <a:chOff x="2986297" y="2685045"/>
              <a:chExt cx="763050" cy="169843"/>
            </a:xfrm>
          </p:grpSpPr>
          <p:pic>
            <p:nvPicPr>
              <p:cNvPr id="20519" name="Imagem 91" descr="iscte.jpg"/>
              <p:cNvPicPr>
                <a:picLocks noChangeAspect="1"/>
              </p:cNvPicPr>
              <p:nvPr/>
            </p:nvPicPr>
            <p:blipFill>
              <a:blip r:embed="rId43" cstate="print"/>
              <a:srcRect r="56651"/>
              <a:stretch>
                <a:fillRect/>
              </a:stretch>
            </p:blipFill>
            <p:spPr bwMode="auto">
              <a:xfrm>
                <a:off x="2986297" y="2688871"/>
                <a:ext cx="244683" cy="1660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0" name="Picture 4" descr="Home">
                <a:hlinkClick r:id="rId21" tooltip="Home"/>
              </p:cNvPr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 r="55270" b="12483"/>
              <a:stretch>
                <a:fillRect/>
              </a:stretch>
            </p:blipFill>
            <p:spPr bwMode="auto">
              <a:xfrm>
                <a:off x="3446934" y="2730320"/>
                <a:ext cx="302413" cy="1084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1" name="Picture 2" descr="UFP">
                <a:hlinkClick r:id="rId44"/>
              </p:cNvPr>
              <p:cNvPicPr>
                <a:picLocks noChangeAspect="1" noChangeArrowheads="1"/>
              </p:cNvPicPr>
              <p:nvPr/>
            </p:nvPicPr>
            <p:blipFill>
              <a:blip r:embed="rId45" cstate="print"/>
              <a:srcRect l="3062" r="77103"/>
              <a:stretch>
                <a:fillRect/>
              </a:stretch>
            </p:blipFill>
            <p:spPr bwMode="auto">
              <a:xfrm>
                <a:off x="3274647" y="2685045"/>
                <a:ext cx="133335" cy="1668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6856" y="116632"/>
            <a:ext cx="6861448" cy="1143000"/>
          </a:xfrm>
        </p:spPr>
        <p:txBody>
          <a:bodyPr/>
          <a:lstStyle/>
          <a:p>
            <a:r>
              <a:rPr lang="pt-PT" sz="3200" dirty="0" smtClean="0"/>
              <a:t>NÚMERO </a:t>
            </a:r>
            <a:r>
              <a:rPr lang="pt-PT" sz="3200" dirty="0" smtClean="0"/>
              <a:t>DE </a:t>
            </a:r>
            <a:r>
              <a:rPr lang="pt-PT" sz="3200" dirty="0" smtClean="0"/>
              <a:t>PUBLICAÇÕES ANUAL</a:t>
            </a:r>
            <a:endParaRPr lang="pt-PT" sz="3200" dirty="0"/>
          </a:p>
        </p:txBody>
      </p:sp>
      <p:grpSp>
        <p:nvGrpSpPr>
          <p:cNvPr id="7" name="Grupo 6"/>
          <p:cNvGrpSpPr/>
          <p:nvPr/>
        </p:nvGrpSpPr>
        <p:grpSpPr>
          <a:xfrm>
            <a:off x="1043608" y="1340768"/>
            <a:ext cx="7200000" cy="5054751"/>
            <a:chOff x="1043608" y="1340768"/>
            <a:chExt cx="7200000" cy="5054751"/>
          </a:xfrm>
        </p:grpSpPr>
        <p:pic>
          <p:nvPicPr>
            <p:cNvPr id="4" name="Picture 3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3608" y="1340768"/>
              <a:ext cx="7200000" cy="505475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CaixaDeTexto 4"/>
            <p:cNvSpPr txBox="1"/>
            <p:nvPr/>
          </p:nvSpPr>
          <p:spPr>
            <a:xfrm>
              <a:off x="3347864" y="4725144"/>
              <a:ext cx="100811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2000" b="1" dirty="0" smtClean="0">
                  <a:solidFill>
                    <a:schemeClr val="bg1"/>
                  </a:solidFill>
                </a:rPr>
                <a:t>1 a 5</a:t>
              </a:r>
            </a:p>
            <a:p>
              <a:pPr algn="ctr"/>
              <a:r>
                <a:rPr lang="pt-PT" dirty="0" smtClean="0">
                  <a:solidFill>
                    <a:schemeClr val="bg1"/>
                  </a:solidFill>
                </a:rPr>
                <a:t>por ano</a:t>
              </a:r>
              <a:endParaRPr lang="pt-PT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949309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pt-PT" sz="3200" cap="all" dirty="0"/>
              <a:t>Já disponibilizou </a:t>
            </a:r>
            <a:r>
              <a:rPr lang="pt-PT" sz="3200" cap="all" dirty="0" smtClean="0"/>
              <a:t>em</a:t>
            </a:r>
            <a:br>
              <a:rPr lang="pt-PT" sz="3200" cap="all" dirty="0" smtClean="0"/>
            </a:br>
            <a:r>
              <a:rPr lang="pt-PT" sz="3200" cap="all" dirty="0" smtClean="0"/>
              <a:t>acesso </a:t>
            </a:r>
            <a:r>
              <a:rPr lang="pt-PT" sz="3200" cap="all" dirty="0"/>
              <a:t>aberto?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1043608" y="1340768"/>
            <a:ext cx="7200000" cy="5054752"/>
            <a:chOff x="1043608" y="1340768"/>
            <a:chExt cx="7200000" cy="5054752"/>
          </a:xfrm>
        </p:grpSpPr>
        <p:pic>
          <p:nvPicPr>
            <p:cNvPr id="5" name="Picture 3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3608" y="1340768"/>
              <a:ext cx="7200000" cy="505475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7" name="CaixaDeTexto 6"/>
            <p:cNvSpPr txBox="1"/>
            <p:nvPr/>
          </p:nvSpPr>
          <p:spPr>
            <a:xfrm>
              <a:off x="4716016" y="3717032"/>
              <a:ext cx="1656184" cy="338554"/>
            </a:xfrm>
            <a:prstGeom prst="rect">
              <a:avLst/>
            </a:prstGeom>
            <a:solidFill>
              <a:srgbClr val="CC33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b="1" dirty="0" smtClean="0">
                  <a:solidFill>
                    <a:schemeClr val="bg1"/>
                  </a:solidFill>
                </a:rPr>
                <a:t>REPOSITÓRIO</a:t>
              </a:r>
              <a:endParaRPr lang="pt-P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4427984" y="5301208"/>
              <a:ext cx="1116124" cy="338554"/>
            </a:xfrm>
            <a:prstGeom prst="rect">
              <a:avLst/>
            </a:prstGeom>
            <a:solidFill>
              <a:srgbClr val="CC33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b="1" dirty="0" smtClean="0">
                  <a:solidFill>
                    <a:schemeClr val="bg1"/>
                  </a:solidFill>
                </a:rPr>
                <a:t>REVISTA</a:t>
              </a:r>
              <a:endParaRPr lang="pt-P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691680" y="3306470"/>
              <a:ext cx="864096" cy="338554"/>
            </a:xfrm>
            <a:prstGeom prst="rect">
              <a:avLst/>
            </a:prstGeom>
            <a:solidFill>
              <a:srgbClr val="CC33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b="1" dirty="0" smtClean="0">
                  <a:solidFill>
                    <a:schemeClr val="bg1"/>
                  </a:solidFill>
                </a:rPr>
                <a:t>NÃO</a:t>
              </a:r>
              <a:endParaRPr lang="pt-PT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1115616" y="4788441"/>
              <a:ext cx="1656184" cy="584775"/>
            </a:xfrm>
            <a:prstGeom prst="rect">
              <a:avLst/>
            </a:prstGeom>
            <a:solidFill>
              <a:srgbClr val="CC33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b="1" dirty="0" smtClean="0">
                  <a:solidFill>
                    <a:schemeClr val="bg1"/>
                  </a:solidFill>
                </a:rPr>
                <a:t>REPOSITÓRIO+ REVISTA</a:t>
              </a:r>
              <a:endParaRPr lang="pt-PT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7202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pt-PT" sz="3200" cap="all" dirty="0"/>
              <a:t>N</a:t>
            </a:r>
            <a:r>
              <a:rPr lang="pt-PT" sz="3200" cap="all" dirty="0" smtClean="0"/>
              <a:t>úmero </a:t>
            </a:r>
            <a:r>
              <a:rPr lang="pt-PT" sz="3200" cap="all" dirty="0"/>
              <a:t>aproximado </a:t>
            </a:r>
            <a:r>
              <a:rPr lang="pt-PT" sz="3200" cap="all" dirty="0" smtClean="0"/>
              <a:t>de</a:t>
            </a:r>
            <a:br>
              <a:rPr lang="pt-PT" sz="3200" cap="all" dirty="0" smtClean="0"/>
            </a:br>
            <a:r>
              <a:rPr lang="pt-PT" sz="3200" cap="all" dirty="0" smtClean="0"/>
              <a:t>artigos </a:t>
            </a:r>
            <a:r>
              <a:rPr lang="pt-PT" sz="3200" cap="all" dirty="0"/>
              <a:t>em acesso </a:t>
            </a:r>
            <a:r>
              <a:rPr lang="pt-PT" sz="3200" cap="all" dirty="0" smtClean="0"/>
              <a:t>aberto</a:t>
            </a:r>
            <a:endParaRPr lang="pt-PT" sz="3200" cap="all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637" r="31614" b="15086"/>
          <a:stretch/>
        </p:blipFill>
        <p:spPr bwMode="auto">
          <a:xfrm>
            <a:off x="4885570" y="1556792"/>
            <a:ext cx="3991384" cy="31513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74" r="32087" b="15210"/>
          <a:stretch/>
        </p:blipFill>
        <p:spPr bwMode="auto">
          <a:xfrm>
            <a:off x="683568" y="3834152"/>
            <a:ext cx="3168352" cy="25471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ângulo 6"/>
          <p:cNvSpPr/>
          <p:nvPr/>
        </p:nvSpPr>
        <p:spPr>
          <a:xfrm>
            <a:off x="1835696" y="1556792"/>
            <a:ext cx="29732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400" b="1" dirty="0" smtClean="0">
                <a:solidFill>
                  <a:srgbClr val="C00000"/>
                </a:solidFill>
              </a:rPr>
              <a:t>Depositados</a:t>
            </a:r>
          </a:p>
          <a:p>
            <a:pPr algn="r"/>
            <a:r>
              <a:rPr lang="pt-PT" sz="2400" b="1" dirty="0">
                <a:solidFill>
                  <a:srgbClr val="C00000"/>
                </a:solidFill>
              </a:rPr>
              <a:t>e</a:t>
            </a:r>
            <a:r>
              <a:rPr lang="pt-PT" sz="2400" b="1" dirty="0" smtClean="0">
                <a:solidFill>
                  <a:srgbClr val="C00000"/>
                </a:solidFill>
              </a:rPr>
              <a:t>m repositórios </a:t>
            </a:r>
            <a:r>
              <a:rPr lang="pt-PT" sz="2800" b="1" dirty="0">
                <a:solidFill>
                  <a:srgbClr val="C00000"/>
                </a:solidFill>
              </a:rPr>
              <a:t>institucionais</a:t>
            </a:r>
            <a:endParaRPr lang="pt-PT" sz="2400" b="1" dirty="0">
              <a:solidFill>
                <a:srgbClr val="C00000"/>
              </a:solidFill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3975003" y="5180999"/>
            <a:ext cx="29732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b="1" dirty="0" smtClean="0">
                <a:solidFill>
                  <a:srgbClr val="C00000"/>
                </a:solidFill>
              </a:rPr>
              <a:t>Depositados</a:t>
            </a:r>
          </a:p>
          <a:p>
            <a:r>
              <a:rPr lang="pt-PT" sz="2400" b="1" dirty="0" smtClean="0">
                <a:solidFill>
                  <a:srgbClr val="C00000"/>
                </a:solidFill>
              </a:rPr>
              <a:t>em </a:t>
            </a:r>
            <a:r>
              <a:rPr lang="pt-PT" sz="2400" b="1" dirty="0">
                <a:solidFill>
                  <a:srgbClr val="C00000"/>
                </a:solidFill>
              </a:rPr>
              <a:t>repositórios </a:t>
            </a:r>
            <a:r>
              <a:rPr lang="pt-PT" sz="2800" b="1" dirty="0">
                <a:solidFill>
                  <a:srgbClr val="C00000"/>
                </a:solidFill>
              </a:rPr>
              <a:t>temáticos</a:t>
            </a:r>
            <a:endParaRPr lang="pt-PT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875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980728"/>
            <a:ext cx="7772400" cy="2160240"/>
          </a:xfrm>
          <a:solidFill>
            <a:srgbClr val="C00000"/>
          </a:solidFill>
        </p:spPr>
        <p:txBody>
          <a:bodyPr/>
          <a:lstStyle/>
          <a:p>
            <a:r>
              <a:rPr lang="pt-PT" sz="2800" dirty="0" smtClean="0">
                <a:solidFill>
                  <a:schemeClr val="bg1"/>
                </a:solidFill>
              </a:rPr>
              <a:t>três </a:t>
            </a:r>
            <a:r>
              <a:rPr lang="pt-PT" sz="2800" dirty="0">
                <a:solidFill>
                  <a:schemeClr val="bg1"/>
                </a:solidFill>
              </a:rPr>
              <a:t>principais motivos para </a:t>
            </a:r>
            <a:r>
              <a:rPr lang="pt-P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proceder ao depósito </a:t>
            </a:r>
            <a:r>
              <a:rPr lang="pt-PT" sz="2800" dirty="0">
                <a:solidFill>
                  <a:schemeClr val="bg1"/>
                </a:solidFill>
              </a:rPr>
              <a:t>dos seus artigos científicos em repositórios institucionais/temáticos</a:t>
            </a:r>
          </a:p>
        </p:txBody>
      </p:sp>
      <p:pic>
        <p:nvPicPr>
          <p:cNvPr id="5" name="Picture 3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7736683" cy="3185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1411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1196752"/>
            <a:ext cx="7772400" cy="1296144"/>
          </a:xfrm>
          <a:solidFill>
            <a:srgbClr val="C00000"/>
          </a:solidFill>
        </p:spPr>
        <p:txBody>
          <a:bodyPr/>
          <a:lstStyle/>
          <a:p>
            <a:r>
              <a:rPr lang="pt-PT" sz="2400" dirty="0" smtClean="0">
                <a:solidFill>
                  <a:schemeClr val="bg1"/>
                </a:solidFill>
              </a:rPr>
              <a:t>três </a:t>
            </a:r>
            <a:r>
              <a:rPr lang="pt-PT" sz="2400" dirty="0">
                <a:solidFill>
                  <a:schemeClr val="bg1"/>
                </a:solidFill>
              </a:rPr>
              <a:t>principais motivos para </a:t>
            </a:r>
            <a:r>
              <a:rPr lang="pt-P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depositar </a:t>
            </a:r>
            <a:r>
              <a:rPr lang="pt-PT" sz="2400" dirty="0">
                <a:solidFill>
                  <a:schemeClr val="bg1"/>
                </a:solidFill>
              </a:rPr>
              <a:t>os seus artigos científicos num repositório institucional/temático</a:t>
            </a:r>
          </a:p>
        </p:txBody>
      </p:sp>
      <p:pic>
        <p:nvPicPr>
          <p:cNvPr id="4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84"/>
          <a:stretch/>
        </p:blipFill>
        <p:spPr bwMode="auto">
          <a:xfrm>
            <a:off x="1116416" y="2692432"/>
            <a:ext cx="7200000" cy="3819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8300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400" dirty="0" smtClean="0"/>
              <a:t>OBSERVAÇÕES FINAIS</a:t>
            </a:r>
            <a:endParaRPr lang="pt-PT" sz="4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83568" y="1600200"/>
            <a:ext cx="7992888" cy="4525963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</a:rPr>
              <a:t>C</a:t>
            </a:r>
            <a:r>
              <a:rPr lang="pt-PT" b="1" dirty="0" smtClean="0">
                <a:solidFill>
                  <a:srgbClr val="C00000"/>
                </a:solidFill>
              </a:rPr>
              <a:t>onhecimento</a:t>
            </a:r>
            <a:r>
              <a:rPr lang="pt-PT" dirty="0" smtClean="0"/>
              <a:t> </a:t>
            </a:r>
            <a:r>
              <a:rPr lang="pt-PT" dirty="0"/>
              <a:t>generalizado </a:t>
            </a:r>
            <a:r>
              <a:rPr lang="pt-PT" dirty="0" smtClean="0"/>
              <a:t>sobre </a:t>
            </a:r>
            <a:r>
              <a:rPr lang="pt-PT" dirty="0"/>
              <a:t>o </a:t>
            </a:r>
            <a:r>
              <a:rPr lang="pt-PT" dirty="0" smtClean="0"/>
              <a:t>conceito de Acesso Aberto</a:t>
            </a:r>
          </a:p>
          <a:p>
            <a:r>
              <a:rPr lang="pt-PT" dirty="0" smtClean="0"/>
              <a:t>Elevada </a:t>
            </a:r>
            <a:r>
              <a:rPr lang="pt-PT" b="1" dirty="0">
                <a:solidFill>
                  <a:srgbClr val="C00000"/>
                </a:solidFill>
              </a:rPr>
              <a:t>concordância</a:t>
            </a:r>
            <a:r>
              <a:rPr lang="pt-PT" dirty="0"/>
              <a:t> </a:t>
            </a:r>
            <a:r>
              <a:rPr lang="pt-PT" dirty="0" smtClean="0"/>
              <a:t>com </a:t>
            </a:r>
            <a:r>
              <a:rPr lang="pt-PT" dirty="0"/>
              <a:t>o princípio do </a:t>
            </a:r>
            <a:r>
              <a:rPr lang="pt-PT" dirty="0" smtClean="0"/>
              <a:t>Acesso Aberto </a:t>
            </a:r>
            <a:r>
              <a:rPr lang="pt-PT" dirty="0"/>
              <a:t>aos resultados de investigação </a:t>
            </a:r>
            <a:r>
              <a:rPr lang="pt-PT" dirty="0" smtClean="0"/>
              <a:t>com </a:t>
            </a:r>
            <a:r>
              <a:rPr lang="pt-PT" dirty="0" smtClean="0">
                <a:solidFill>
                  <a:srgbClr val="971318"/>
                </a:solidFill>
              </a:rPr>
              <a:t>financiamento público </a:t>
            </a:r>
          </a:p>
          <a:p>
            <a:r>
              <a:rPr lang="pt-PT" b="1" dirty="0">
                <a:solidFill>
                  <a:srgbClr val="C00000"/>
                </a:solidFill>
              </a:rPr>
              <a:t>Diferença</a:t>
            </a:r>
            <a:r>
              <a:rPr lang="pt-PT" dirty="0"/>
              <a:t> ainda significativa  entre a opinião e adesão aos </a:t>
            </a:r>
            <a:r>
              <a:rPr lang="pt-PT" b="1" dirty="0">
                <a:solidFill>
                  <a:srgbClr val="971318"/>
                </a:solidFill>
              </a:rPr>
              <a:t>princípios</a:t>
            </a:r>
            <a:r>
              <a:rPr lang="pt-PT" dirty="0">
                <a:solidFill>
                  <a:srgbClr val="971318"/>
                </a:solidFill>
              </a:rPr>
              <a:t> </a:t>
            </a:r>
            <a:r>
              <a:rPr lang="pt-PT" dirty="0"/>
              <a:t>do Acesso Aberto e a </a:t>
            </a:r>
            <a:r>
              <a:rPr lang="pt-PT" b="1" dirty="0">
                <a:solidFill>
                  <a:srgbClr val="971318"/>
                </a:solidFill>
              </a:rPr>
              <a:t>prática</a:t>
            </a:r>
            <a:r>
              <a:rPr lang="pt-PT" dirty="0">
                <a:solidFill>
                  <a:srgbClr val="C00000"/>
                </a:solidFill>
              </a:rPr>
              <a:t> </a:t>
            </a:r>
            <a:r>
              <a:rPr lang="pt-PT" dirty="0" smtClean="0"/>
              <a:t>efetiva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17952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400" dirty="0" smtClean="0"/>
              <a:t>OBSERVAÇÕES FINAIS</a:t>
            </a:r>
            <a:endParaRPr lang="pt-PT" sz="4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853136"/>
          </a:xfrm>
        </p:spPr>
        <p:txBody>
          <a:bodyPr/>
          <a:lstStyle/>
          <a:p>
            <a:r>
              <a:rPr lang="pt-PT" dirty="0"/>
              <a:t>Clara </a:t>
            </a:r>
            <a:r>
              <a:rPr lang="pt-PT" b="1" dirty="0">
                <a:solidFill>
                  <a:srgbClr val="C00000"/>
                </a:solidFill>
              </a:rPr>
              <a:t>adesão</a:t>
            </a:r>
            <a:r>
              <a:rPr lang="pt-PT" dirty="0">
                <a:solidFill>
                  <a:srgbClr val="C00000"/>
                </a:solidFill>
              </a:rPr>
              <a:t> </a:t>
            </a:r>
            <a:r>
              <a:rPr lang="pt-PT" dirty="0"/>
              <a:t>à eventual </a:t>
            </a:r>
            <a:r>
              <a:rPr lang="pt-PT" dirty="0" smtClean="0"/>
              <a:t>política mandatória da </a:t>
            </a:r>
            <a:r>
              <a:rPr lang="pt-PT" b="1" dirty="0">
                <a:solidFill>
                  <a:srgbClr val="971318"/>
                </a:solidFill>
              </a:rPr>
              <a:t>FCT</a:t>
            </a:r>
          </a:p>
          <a:p>
            <a:r>
              <a:rPr lang="pt-PT" b="1" dirty="0">
                <a:solidFill>
                  <a:srgbClr val="C00000"/>
                </a:solidFill>
              </a:rPr>
              <a:t>Aceitação</a:t>
            </a:r>
            <a:r>
              <a:rPr lang="pt-PT" dirty="0"/>
              <a:t> dos requisitos e </a:t>
            </a:r>
            <a:r>
              <a:rPr lang="pt-PT" b="1" dirty="0">
                <a:solidFill>
                  <a:srgbClr val="971318"/>
                </a:solidFill>
              </a:rPr>
              <a:t>políticas institucionais</a:t>
            </a:r>
            <a:endParaRPr lang="pt-PT" dirty="0">
              <a:solidFill>
                <a:srgbClr val="971318"/>
              </a:solidFill>
            </a:endParaRPr>
          </a:p>
          <a:p>
            <a:r>
              <a:rPr lang="pt-PT" b="1" dirty="0" smtClean="0">
                <a:solidFill>
                  <a:srgbClr val="C00000"/>
                </a:solidFill>
              </a:rPr>
              <a:t>Desconhecimento</a:t>
            </a:r>
            <a:r>
              <a:rPr lang="pt-PT" dirty="0" smtClean="0">
                <a:solidFill>
                  <a:srgbClr val="C00000"/>
                </a:solidFill>
              </a:rPr>
              <a:t> </a:t>
            </a:r>
            <a:r>
              <a:rPr lang="pt-PT" dirty="0" smtClean="0">
                <a:solidFill>
                  <a:schemeClr val="tx1"/>
                </a:solidFill>
              </a:rPr>
              <a:t>(preocupante)</a:t>
            </a:r>
            <a:r>
              <a:rPr lang="pt-PT" dirty="0" smtClean="0"/>
              <a:t> dos investigadores face </a:t>
            </a:r>
            <a:r>
              <a:rPr lang="pt-PT" dirty="0"/>
              <a:t>a políticas </a:t>
            </a:r>
            <a:r>
              <a:rPr lang="pt-PT" dirty="0" smtClean="0"/>
              <a:t>institucionais e/ou </a:t>
            </a:r>
            <a:r>
              <a:rPr lang="pt-PT" dirty="0"/>
              <a:t>da </a:t>
            </a:r>
            <a:r>
              <a:rPr lang="pt-PT" dirty="0" smtClean="0"/>
              <a:t>União Europeia</a:t>
            </a:r>
          </a:p>
        </p:txBody>
      </p:sp>
    </p:spTree>
    <p:extLst>
      <p:ext uri="{BB962C8B-B14F-4D97-AF65-F5344CB8AC3E}">
        <p14:creationId xmlns="" xmlns:p14="http://schemas.microsoft.com/office/powerpoint/2010/main" val="23074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6768752" cy="994122"/>
          </a:xfrm>
        </p:spPr>
        <p:txBody>
          <a:bodyPr/>
          <a:lstStyle/>
          <a:p>
            <a:r>
              <a:rPr lang="pt-PT" dirty="0" smtClean="0"/>
              <a:t>CONCLUSÃO E RECOMENDAÇÃO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11560" y="1412776"/>
            <a:ext cx="8075240" cy="4853136"/>
          </a:xfrm>
        </p:spPr>
        <p:txBody>
          <a:bodyPr/>
          <a:lstStyle/>
          <a:p>
            <a:r>
              <a:rPr lang="pt-PT" sz="2800" dirty="0"/>
              <a:t>Existe espaço para a </a:t>
            </a:r>
            <a:r>
              <a:rPr lang="pt-PT" b="1" dirty="0">
                <a:solidFill>
                  <a:srgbClr val="C00000"/>
                </a:solidFill>
              </a:rPr>
              <a:t>definição de </a:t>
            </a:r>
            <a:r>
              <a:rPr lang="pt-PT" b="1" dirty="0" smtClean="0">
                <a:solidFill>
                  <a:srgbClr val="C00000"/>
                </a:solidFill>
              </a:rPr>
              <a:t>políticas</a:t>
            </a:r>
            <a:r>
              <a:rPr lang="pt-PT" sz="2800" dirty="0" smtClean="0"/>
              <a:t> que requeiram </a:t>
            </a:r>
            <a:r>
              <a:rPr lang="pt-PT" sz="2800" dirty="0"/>
              <a:t>a disponibilização em acesso aberto das publicações dos </a:t>
            </a:r>
            <a:r>
              <a:rPr lang="pt-PT" sz="2800" dirty="0" smtClean="0"/>
              <a:t>investigadores</a:t>
            </a:r>
            <a:endParaRPr lang="pt-PT" sz="2800" dirty="0"/>
          </a:p>
          <a:p>
            <a:r>
              <a:rPr lang="pt-PT" sz="2800" dirty="0" smtClean="0"/>
              <a:t>Para </a:t>
            </a:r>
            <a:r>
              <a:rPr lang="pt-PT" sz="2800" dirty="0"/>
              <a:t>garantir </a:t>
            </a:r>
            <a:r>
              <a:rPr lang="pt-PT" sz="2800" dirty="0" smtClean="0"/>
              <a:t>a adesão </a:t>
            </a:r>
            <a:r>
              <a:rPr lang="pt-PT" sz="2800" dirty="0"/>
              <a:t>e sucesso </a:t>
            </a:r>
            <a:r>
              <a:rPr lang="pt-PT" sz="2800" dirty="0" smtClean="0"/>
              <a:t>das </a:t>
            </a:r>
            <a:r>
              <a:rPr lang="pt-PT" sz="2800" dirty="0"/>
              <a:t>políticas será </a:t>
            </a:r>
            <a:r>
              <a:rPr lang="pt-PT" sz="2800" dirty="0" smtClean="0"/>
              <a:t>necessário </a:t>
            </a:r>
            <a:r>
              <a:rPr lang="pt-PT" b="1" dirty="0" smtClean="0">
                <a:solidFill>
                  <a:srgbClr val="C00000"/>
                </a:solidFill>
              </a:rPr>
              <a:t>facilitar </a:t>
            </a:r>
            <a:r>
              <a:rPr lang="pt-PT" b="1" dirty="0">
                <a:solidFill>
                  <a:srgbClr val="C00000"/>
                </a:solidFill>
              </a:rPr>
              <a:t>o </a:t>
            </a:r>
            <a:r>
              <a:rPr lang="pt-PT" b="1" dirty="0" smtClean="0">
                <a:solidFill>
                  <a:srgbClr val="C00000"/>
                </a:solidFill>
              </a:rPr>
              <a:t>seu cumprimento</a:t>
            </a:r>
            <a:r>
              <a:rPr lang="pt-PT" sz="2800" dirty="0" smtClean="0"/>
              <a:t>:</a:t>
            </a:r>
          </a:p>
          <a:p>
            <a:pPr lvl="1"/>
            <a:r>
              <a:rPr lang="pt-PT" dirty="0" smtClean="0"/>
              <a:t>criando </a:t>
            </a:r>
            <a:r>
              <a:rPr lang="pt-PT" b="1" dirty="0"/>
              <a:t>procedimentos</a:t>
            </a:r>
            <a:r>
              <a:rPr lang="pt-PT" dirty="0"/>
              <a:t> e ferramentas </a:t>
            </a:r>
            <a:r>
              <a:rPr lang="pt-PT" b="1" dirty="0" smtClean="0"/>
              <a:t>amigáveis</a:t>
            </a:r>
          </a:p>
          <a:p>
            <a:pPr lvl="1"/>
            <a:r>
              <a:rPr lang="pt-PT" dirty="0" smtClean="0"/>
              <a:t>prosseguir  </a:t>
            </a:r>
            <a:r>
              <a:rPr lang="pt-PT" b="1" dirty="0"/>
              <a:t>atividades</a:t>
            </a:r>
            <a:r>
              <a:rPr lang="pt-PT" dirty="0"/>
              <a:t> regulares de </a:t>
            </a:r>
            <a:r>
              <a:rPr lang="pt-PT" b="1" dirty="0"/>
              <a:t>sensibilização</a:t>
            </a:r>
            <a:r>
              <a:rPr lang="pt-PT" dirty="0" smtClean="0"/>
              <a:t>,</a:t>
            </a:r>
          </a:p>
          <a:p>
            <a:pPr lvl="1"/>
            <a:r>
              <a:rPr lang="pt-PT" dirty="0" smtClean="0"/>
              <a:t>implementar </a:t>
            </a:r>
            <a:r>
              <a:rPr lang="pt-PT" b="1" dirty="0"/>
              <a:t>mecanismos de monitorização</a:t>
            </a:r>
            <a:r>
              <a:rPr lang="pt-PT" dirty="0"/>
              <a:t> e alerta para o </a:t>
            </a:r>
            <a:r>
              <a:rPr lang="pt-PT" dirty="0" smtClean="0"/>
              <a:t>cumprimento das </a:t>
            </a:r>
            <a:r>
              <a:rPr lang="pt-PT" dirty="0"/>
              <a:t>políticas </a:t>
            </a:r>
            <a:r>
              <a:rPr lang="pt-PT" dirty="0" smtClean="0"/>
              <a:t>definidas</a:t>
            </a:r>
            <a:endParaRPr lang="pt-PT" dirty="0"/>
          </a:p>
          <a:p>
            <a:endParaRPr lang="pt-PT" sz="2800" dirty="0"/>
          </a:p>
        </p:txBody>
      </p:sp>
    </p:spTree>
    <p:extLst>
      <p:ext uri="{BB962C8B-B14F-4D97-AF65-F5344CB8AC3E}">
        <p14:creationId xmlns="" xmlns:p14="http://schemas.microsoft.com/office/powerpoint/2010/main" val="288478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/>
            <a:r>
              <a:rPr lang="pt-PT" sz="3200" dirty="0" smtClean="0"/>
              <a:t>Tópicos para discussão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1500" dirty="0" smtClean="0">
                <a:solidFill>
                  <a:srgbClr val="971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pt-PT" sz="11500" dirty="0">
              <a:solidFill>
                <a:srgbClr val="9713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40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pt-PT" sz="4400" dirty="0" smtClean="0"/>
              <a:t>Questões para debate</a:t>
            </a:r>
            <a:endParaRPr lang="pt-PT" sz="4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83568" y="1268760"/>
            <a:ext cx="7920880" cy="5184576"/>
          </a:xfrm>
        </p:spPr>
        <p:txBody>
          <a:bodyPr/>
          <a:lstStyle/>
          <a:p>
            <a:r>
              <a:rPr lang="pt-PT" dirty="0" smtClean="0"/>
              <a:t>O que deve ser feito para promover o acesso aberto em Portugal, em convergência com as políticas europeias?</a:t>
            </a:r>
          </a:p>
          <a:p>
            <a:pPr lvl="1"/>
            <a:r>
              <a:rPr lang="pt-PT" dirty="0" smtClean="0"/>
              <a:t>O que podem/devem fazer as instituições que realizam investigação?</a:t>
            </a:r>
          </a:p>
          <a:p>
            <a:pPr lvl="1"/>
            <a:r>
              <a:rPr lang="pt-PT" dirty="0" smtClean="0"/>
              <a:t>O que podem/devem fazer os financiadores da investigação?</a:t>
            </a:r>
          </a:p>
          <a:p>
            <a:pPr lvl="1"/>
            <a:r>
              <a:rPr lang="pt-PT" dirty="0" smtClean="0"/>
              <a:t>O que podem/devem fazer as sociedades científicas, editores de revistas e outras partes interessadas?</a:t>
            </a:r>
          </a:p>
        </p:txBody>
      </p:sp>
    </p:spTree>
    <p:extLst>
      <p:ext uri="{BB962C8B-B14F-4D97-AF65-F5344CB8AC3E}">
        <p14:creationId xmlns="" xmlns:p14="http://schemas.microsoft.com/office/powerpoint/2010/main" val="23074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Gráfico 9"/>
          <p:cNvGraphicFramePr>
            <a:graphicFrameLocks/>
          </p:cNvGraphicFramePr>
          <p:nvPr/>
        </p:nvGraphicFramePr>
        <p:xfrm>
          <a:off x="492125" y="1276350"/>
          <a:ext cx="7959725" cy="4816475"/>
        </p:xfrm>
        <a:graphic>
          <a:graphicData uri="http://schemas.openxmlformats.org/presentationml/2006/ole">
            <p:oleObj spid="_x0000_s1026" r:id="rId3" imgW="7962066" imgH="4816257" progId="Excel.Sheet.8">
              <p:embed/>
            </p:oleObj>
          </a:graphicData>
        </a:graphic>
      </p:graphicFrame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900113" y="1196975"/>
            <a:ext cx="714533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latin typeface="Calibri" pitchFamily="34" charset="0"/>
                <a:cs typeface="Calibri" pitchFamily="34" charset="0"/>
              </a:rPr>
              <a:t>Número  de revistas científicas/académicas ativas em Portugal</a:t>
            </a:r>
          </a:p>
          <a:p>
            <a:pPr>
              <a:spcBef>
                <a:spcPct val="50000"/>
              </a:spcBef>
            </a:pPr>
            <a:r>
              <a:rPr lang="pt-PT" sz="1400">
                <a:latin typeface="Calibri" pitchFamily="34" charset="0"/>
                <a:cs typeface="Calibri" pitchFamily="34" charset="0"/>
              </a:rPr>
              <a:t>Incluindo versões eletrónicas e possivelmente co-publicadas com outro(s) paíse(s) </a:t>
            </a:r>
            <a:endParaRPr lang="en-US" sz="140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458075" y="5270500"/>
            <a:ext cx="806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N= 455</a:t>
            </a: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623888" y="138113"/>
            <a:ext cx="6580187" cy="101123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600" b="1" dirty="0">
                <a:latin typeface="Calibri" pitchFamily="34" charset="0"/>
                <a:cs typeface="Calibri" pitchFamily="34" charset="0"/>
              </a:rPr>
              <a:t>Situação das Revistas de Acesso Aberto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upo 8"/>
          <p:cNvGrpSpPr>
            <a:grpSpLocks/>
          </p:cNvGrpSpPr>
          <p:nvPr/>
        </p:nvGrpSpPr>
        <p:grpSpPr bwMode="auto">
          <a:xfrm>
            <a:off x="6400800" y="6027738"/>
            <a:ext cx="2087563" cy="279400"/>
            <a:chOff x="5560291" y="6030564"/>
            <a:chExt cx="2087406" cy="279640"/>
          </a:xfrm>
        </p:grpSpPr>
        <p:sp>
          <p:nvSpPr>
            <p:cNvPr id="22535" name="Rectangle 1"/>
            <p:cNvSpPr>
              <a:spLocks noChangeArrowheads="1"/>
            </p:cNvSpPr>
            <p:nvPr/>
          </p:nvSpPr>
          <p:spPr bwMode="auto">
            <a:xfrm>
              <a:off x="5560291" y="6030564"/>
              <a:ext cx="70079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r" eaLnBrk="0" hangingPunct="0"/>
              <a:r>
                <a:rPr lang="pt-PT" sz="1200" b="1">
                  <a:cs typeface="Times New Roman" pitchFamily="18" charset="0"/>
                </a:rPr>
                <a:t>Fontes:</a:t>
              </a:r>
              <a:endParaRPr lang="en-US" sz="1200">
                <a:solidFill>
                  <a:srgbClr val="0000CC"/>
                </a:solidFill>
              </a:endParaRPr>
            </a:p>
          </p:txBody>
        </p:sp>
        <p:pic>
          <p:nvPicPr>
            <p:cNvPr id="22536" name="Imagem 17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5315" y="6031728"/>
              <a:ext cx="1392382" cy="278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pt-PT" sz="4400" dirty="0" smtClean="0"/>
              <a:t>Questões para debate</a:t>
            </a:r>
            <a:endParaRPr lang="pt-PT" sz="4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83568" y="1268760"/>
            <a:ext cx="7920880" cy="5184576"/>
          </a:xfrm>
        </p:spPr>
        <p:txBody>
          <a:bodyPr/>
          <a:lstStyle/>
          <a:p>
            <a:r>
              <a:rPr lang="pt-PT" dirty="0" smtClean="0"/>
              <a:t>O que deve ser feito para promover o acesso aberto em Portugal, em convergência com as políticas europeias?</a:t>
            </a:r>
          </a:p>
          <a:p>
            <a:pPr lvl="1"/>
            <a:r>
              <a:rPr lang="pt-PT" sz="2400" dirty="0" smtClean="0"/>
              <a:t>Como aumentar a consciência, e sobretudo as práticas, de AA dos investigadores portugueses?</a:t>
            </a:r>
          </a:p>
          <a:p>
            <a:pPr lvl="1"/>
            <a:r>
              <a:rPr lang="pt-PT" sz="2400" dirty="0" smtClean="0"/>
              <a:t>Como coordenar as atividades das diferentes partes envolvidas no AA em Portugal?</a:t>
            </a:r>
          </a:p>
          <a:p>
            <a:pPr lvl="1"/>
            <a:r>
              <a:rPr lang="pt-PT" sz="2400" dirty="0" smtClean="0"/>
              <a:t>Como garantir a sustentabilidade das infraestruturas de AA em Portugal (RCAAP, repositórios locais, revistas, etc.)</a:t>
            </a:r>
          </a:p>
          <a:p>
            <a:pPr lvl="1"/>
            <a:r>
              <a:rPr lang="pt-PT" sz="2400" dirty="0" smtClean="0"/>
              <a:t> Como coordenar com atividades e infraestruturas europeias?</a:t>
            </a:r>
          </a:p>
        </p:txBody>
      </p:sp>
    </p:spTree>
    <p:extLst>
      <p:ext uri="{BB962C8B-B14F-4D97-AF65-F5344CB8AC3E}">
        <p14:creationId xmlns="" xmlns:p14="http://schemas.microsoft.com/office/powerpoint/2010/main" val="23074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pt-PT" sz="4400" dirty="0" smtClean="0"/>
              <a:t>Informação final</a:t>
            </a:r>
            <a:endParaRPr lang="pt-PT" sz="4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83568" y="1268760"/>
            <a:ext cx="7920880" cy="5184576"/>
          </a:xfrm>
        </p:spPr>
        <p:txBody>
          <a:bodyPr/>
          <a:lstStyle/>
          <a:p>
            <a:r>
              <a:rPr lang="pt-PT" b="1" dirty="0" smtClean="0"/>
              <a:t>UMINHO OPEN ACCESS SEMINAR  </a:t>
            </a:r>
            <a:r>
              <a:rPr lang="pt-PT" dirty="0" smtClean="0"/>
              <a:t>- </a:t>
            </a:r>
            <a:r>
              <a:rPr lang="pt-PT" sz="2000" dirty="0" err="1" smtClean="0"/>
              <a:t>including</a:t>
            </a:r>
            <a:r>
              <a:rPr lang="pt-PT" sz="2000" dirty="0" smtClean="0"/>
              <a:t> </a:t>
            </a:r>
            <a:r>
              <a:rPr lang="pt-PT" sz="2800" dirty="0" smtClean="0"/>
              <a:t>MEDOANET EUROPEAN WORKSHOP</a:t>
            </a:r>
            <a:r>
              <a:rPr lang="pt-PT" sz="2000" dirty="0" smtClean="0"/>
              <a:t> </a:t>
            </a:r>
            <a:r>
              <a:rPr lang="pt-PT" sz="2000" dirty="0" err="1" smtClean="0"/>
              <a:t>and</a:t>
            </a:r>
            <a:r>
              <a:rPr lang="pt-PT" sz="2000" dirty="0" smtClean="0"/>
              <a:t> </a:t>
            </a:r>
            <a:r>
              <a:rPr lang="pt-PT" sz="2800" dirty="0" err="1" smtClean="0"/>
              <a:t>OPENAIREPlus</a:t>
            </a:r>
            <a:r>
              <a:rPr lang="pt-PT" sz="2800" dirty="0" smtClean="0"/>
              <a:t> INTEORPERABILITY WORKSHOP –  </a:t>
            </a:r>
            <a:r>
              <a:rPr lang="pt-PT" b="1" dirty="0" smtClean="0"/>
              <a:t>6-8 FEVEREIRO DE 2013</a:t>
            </a:r>
            <a:endParaRPr lang="pt-PT" sz="28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3074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750292"/>
          </a:xfrm>
          <a:solidFill>
            <a:srgbClr val="CC3300"/>
          </a:solidFill>
        </p:spPr>
        <p:txBody>
          <a:bodyPr/>
          <a:lstStyle/>
          <a:p>
            <a:pPr algn="ctr"/>
            <a:r>
              <a:rPr lang="pt-PT" u="sng" dirty="0" smtClean="0">
                <a:solidFill>
                  <a:schemeClr val="bg1">
                    <a:lumMod val="95000"/>
                  </a:schemeClr>
                </a:solidFill>
              </a:rPr>
              <a:t>Openaccess.sdum.uminho.pt </a:t>
            </a:r>
            <a:endParaRPr lang="pt-PT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2400" b="1" u="sng" dirty="0" err="1" smtClean="0">
                <a:solidFill>
                  <a:srgbClr val="CC3300"/>
                </a:solidFill>
              </a:rPr>
              <a:t>openaccess@sdum.uminho.pt</a:t>
            </a:r>
            <a:endParaRPr lang="pt-PT" sz="2400" b="1" u="sng" dirty="0" smtClean="0">
              <a:solidFill>
                <a:srgbClr val="CC3300"/>
              </a:solidFill>
            </a:endParaRPr>
          </a:p>
          <a:p>
            <a:endParaRPr lang="pt-PT" sz="2100" dirty="0"/>
          </a:p>
        </p:txBody>
      </p:sp>
    </p:spTree>
    <p:extLst>
      <p:ext uri="{BB962C8B-B14F-4D97-AF65-F5344CB8AC3E}">
        <p14:creationId xmlns="" xmlns:p14="http://schemas.microsoft.com/office/powerpoint/2010/main" val="889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Gráfico 8"/>
          <p:cNvGraphicFramePr>
            <a:graphicFrameLocks/>
          </p:cNvGraphicFramePr>
          <p:nvPr/>
        </p:nvGraphicFramePr>
        <p:xfrm>
          <a:off x="557213" y="1377950"/>
          <a:ext cx="7959725" cy="4816475"/>
        </p:xfrm>
        <a:graphic>
          <a:graphicData uri="http://schemas.openxmlformats.org/presentationml/2006/ole">
            <p:oleObj spid="_x0000_s2050" r:id="rId3" imgW="7962066" imgH="4816257" progId="Excel.Sheet.8">
              <p:embed/>
            </p:oleObj>
          </a:graphicData>
        </a:graphic>
      </p:graphicFrame>
      <p:sp>
        <p:nvSpPr>
          <p:cNvPr id="23555" name="Text Box 10"/>
          <p:cNvSpPr txBox="1">
            <a:spLocks noChangeArrowheads="1"/>
          </p:cNvSpPr>
          <p:nvPr/>
        </p:nvSpPr>
        <p:spPr bwMode="auto">
          <a:xfrm>
            <a:off x="900113" y="1196975"/>
            <a:ext cx="70897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latin typeface="Calibri" pitchFamily="34" charset="0"/>
                <a:cs typeface="Calibri" pitchFamily="34" charset="0"/>
              </a:rPr>
              <a:t>Número  de revistas científicas/académicas ativas em Portugal</a:t>
            </a:r>
          </a:p>
          <a:p>
            <a:pPr>
              <a:spcBef>
                <a:spcPct val="50000"/>
              </a:spcBef>
            </a:pPr>
            <a:r>
              <a:rPr lang="pt-PT" sz="1400">
                <a:latin typeface="Calibri" pitchFamily="34" charset="0"/>
                <a:cs typeface="Calibri" pitchFamily="34" charset="0"/>
              </a:rPr>
              <a:t>Possivelmente co-publicadas com outro(s) paíse(s) </a:t>
            </a:r>
            <a:endParaRPr lang="en-US" sz="140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458075" y="5260975"/>
            <a:ext cx="806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N= 455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623888" y="138113"/>
            <a:ext cx="6580187" cy="101123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600" b="1" dirty="0">
                <a:latin typeface="Calibri" pitchFamily="34" charset="0"/>
                <a:cs typeface="Calibri" pitchFamily="34" charset="0"/>
              </a:rPr>
              <a:t>Situação das Revistas de Acesso Aberto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upo 14"/>
          <p:cNvGrpSpPr>
            <a:grpSpLocks/>
          </p:cNvGrpSpPr>
          <p:nvPr/>
        </p:nvGrpSpPr>
        <p:grpSpPr bwMode="auto">
          <a:xfrm>
            <a:off x="6400800" y="6027738"/>
            <a:ext cx="2087563" cy="279400"/>
            <a:chOff x="5560291" y="6030564"/>
            <a:chExt cx="2087406" cy="279640"/>
          </a:xfrm>
        </p:grpSpPr>
        <p:sp>
          <p:nvSpPr>
            <p:cNvPr id="23559" name="Rectangle 1"/>
            <p:cNvSpPr>
              <a:spLocks noChangeArrowheads="1"/>
            </p:cNvSpPr>
            <p:nvPr/>
          </p:nvSpPr>
          <p:spPr bwMode="auto">
            <a:xfrm>
              <a:off x="5560291" y="6030564"/>
              <a:ext cx="70079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r" eaLnBrk="0" hangingPunct="0"/>
              <a:r>
                <a:rPr lang="pt-PT" sz="1200" b="1">
                  <a:cs typeface="Times New Roman" pitchFamily="18" charset="0"/>
                </a:rPr>
                <a:t>Fontes:</a:t>
              </a:r>
              <a:endParaRPr lang="en-US" sz="1200">
                <a:solidFill>
                  <a:srgbClr val="0000CC"/>
                </a:solidFill>
              </a:endParaRPr>
            </a:p>
          </p:txBody>
        </p:sp>
        <p:pic>
          <p:nvPicPr>
            <p:cNvPr id="23560" name="Imagem 17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5315" y="6031728"/>
              <a:ext cx="1392382" cy="278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Gráfico 8"/>
          <p:cNvGraphicFramePr>
            <a:graphicFrameLocks/>
          </p:cNvGraphicFramePr>
          <p:nvPr/>
        </p:nvGraphicFramePr>
        <p:xfrm>
          <a:off x="733425" y="2235200"/>
          <a:ext cx="6415088" cy="3892550"/>
        </p:xfrm>
        <a:graphic>
          <a:graphicData uri="http://schemas.openxmlformats.org/presentationml/2006/ole">
            <p:oleObj spid="_x0000_s3074" r:id="rId3" imgW="6419644" imgH="3889585" progId="Excel.Sheet.8">
              <p:embed/>
            </p:oleObj>
          </a:graphicData>
        </a:graphic>
      </p:graphicFrame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900113" y="1196975"/>
            <a:ext cx="6911975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PT" sz="2000" b="1" dirty="0">
                <a:latin typeface="+mj-lt"/>
                <a:cs typeface="+mn-cs"/>
              </a:rPr>
              <a:t>Número  de revistas científicas/académicas ativas e disponíveis online </a:t>
            </a:r>
            <a:r>
              <a:rPr lang="pt-PT" sz="2000" b="1" dirty="0">
                <a:latin typeface="Calibri" pitchFamily="34" charset="0"/>
                <a:cs typeface="Calibri" pitchFamily="34" charset="0"/>
              </a:rPr>
              <a:t>em</a:t>
            </a:r>
            <a:r>
              <a:rPr lang="pt-PT" sz="2000" b="1" dirty="0">
                <a:latin typeface="+mj-lt"/>
                <a:cs typeface="+mn-cs"/>
              </a:rPr>
              <a:t> Portugal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PT" sz="1400" dirty="0">
                <a:latin typeface="+mj-lt"/>
                <a:cs typeface="Times New Roman" pitchFamily="18" charset="0"/>
              </a:rPr>
              <a:t>Possivelmente </a:t>
            </a:r>
            <a:r>
              <a:rPr lang="pt-PT" sz="1400" dirty="0" err="1">
                <a:latin typeface="+mj-lt"/>
                <a:cs typeface="Times New Roman" pitchFamily="18" charset="0"/>
              </a:rPr>
              <a:t>co-publicadas</a:t>
            </a:r>
            <a:r>
              <a:rPr lang="pt-PT" sz="1400" dirty="0">
                <a:latin typeface="+mj-lt"/>
                <a:cs typeface="Times New Roman" pitchFamily="18" charset="0"/>
              </a:rPr>
              <a:t> com outro(s) </a:t>
            </a:r>
            <a:r>
              <a:rPr lang="pt-PT" sz="1400" dirty="0" err="1">
                <a:latin typeface="+mj-lt"/>
                <a:cs typeface="Times New Roman" pitchFamily="18" charset="0"/>
              </a:rPr>
              <a:t>paíse</a:t>
            </a:r>
            <a:r>
              <a:rPr lang="pt-PT" sz="1400" dirty="0">
                <a:latin typeface="+mj-lt"/>
                <a:cs typeface="Times New Roman" pitchFamily="18" charset="0"/>
              </a:rPr>
              <a:t>(s) </a:t>
            </a:r>
            <a:endParaRPr lang="en-US" sz="1400" dirty="0">
              <a:solidFill>
                <a:srgbClr val="0000CC"/>
              </a:solidFill>
              <a:latin typeface="+mj-lt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218363" y="4616450"/>
            <a:ext cx="8080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N= 105</a:t>
            </a:r>
          </a:p>
        </p:txBody>
      </p:sp>
      <p:grpSp>
        <p:nvGrpSpPr>
          <p:cNvPr id="2" name="Grupo 1"/>
          <p:cNvGrpSpPr>
            <a:grpSpLocks/>
          </p:cNvGrpSpPr>
          <p:nvPr/>
        </p:nvGrpSpPr>
        <p:grpSpPr bwMode="auto">
          <a:xfrm>
            <a:off x="6400800" y="5929313"/>
            <a:ext cx="2087563" cy="508000"/>
            <a:chOff x="5514111" y="5947440"/>
            <a:chExt cx="2087406" cy="507881"/>
          </a:xfrm>
        </p:grpSpPr>
        <p:grpSp>
          <p:nvGrpSpPr>
            <p:cNvPr id="3" name="Grupo 11"/>
            <p:cNvGrpSpPr>
              <a:grpSpLocks/>
            </p:cNvGrpSpPr>
            <p:nvPr/>
          </p:nvGrpSpPr>
          <p:grpSpPr bwMode="auto">
            <a:xfrm>
              <a:off x="5514111" y="5947440"/>
              <a:ext cx="2087406" cy="279640"/>
              <a:chOff x="5560291" y="6030564"/>
              <a:chExt cx="2087406" cy="279640"/>
            </a:xfrm>
          </p:grpSpPr>
          <p:sp>
            <p:nvSpPr>
              <p:cNvPr id="24585" name="Rectangle 1"/>
              <p:cNvSpPr>
                <a:spLocks noChangeArrowheads="1"/>
              </p:cNvSpPr>
              <p:nvPr/>
            </p:nvSpPr>
            <p:spPr bwMode="auto">
              <a:xfrm>
                <a:off x="5560291" y="6030564"/>
                <a:ext cx="70079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r" eaLnBrk="0" hangingPunct="0"/>
                <a:r>
                  <a:rPr lang="pt-PT" sz="1200" b="1">
                    <a:cs typeface="Times New Roman" pitchFamily="18" charset="0"/>
                  </a:rPr>
                  <a:t>Fontes:</a:t>
                </a:r>
                <a:endParaRPr lang="en-US" sz="1200">
                  <a:solidFill>
                    <a:srgbClr val="0000CC"/>
                  </a:solidFill>
                </a:endParaRPr>
              </a:p>
            </p:txBody>
          </p:sp>
          <p:pic>
            <p:nvPicPr>
              <p:cNvPr id="24586" name="Imagem 14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255315" y="6031728"/>
                <a:ext cx="1392382" cy="2784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4584" name="Picture 2" descr="Journal Citation Reports"/>
            <p:cNvPicPr>
              <a:picLocks noChangeAspect="1" noChangeArrowheads="1"/>
            </p:cNvPicPr>
            <p:nvPr/>
          </p:nvPicPr>
          <p:blipFill>
            <a:blip r:embed="rId5" cstate="print"/>
            <a:srcRect r="7643"/>
            <a:stretch>
              <a:fillRect/>
            </a:stretch>
          </p:blipFill>
          <p:spPr bwMode="auto">
            <a:xfrm>
              <a:off x="6238879" y="6285293"/>
              <a:ext cx="1362638" cy="170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ítulo 1"/>
          <p:cNvSpPr txBox="1">
            <a:spLocks/>
          </p:cNvSpPr>
          <p:nvPr/>
        </p:nvSpPr>
        <p:spPr>
          <a:xfrm>
            <a:off x="623888" y="138113"/>
            <a:ext cx="6580187" cy="101123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600" b="1" dirty="0">
                <a:latin typeface="Calibri" pitchFamily="34" charset="0"/>
                <a:cs typeface="Calibri" pitchFamily="34" charset="0"/>
              </a:rPr>
              <a:t>Situação das Revistas de Acesso Aberto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Posição de Conteúdo 2"/>
          <p:cNvSpPr txBox="1">
            <a:spLocks/>
          </p:cNvSpPr>
          <p:nvPr/>
        </p:nvSpPr>
        <p:spPr>
          <a:xfrm>
            <a:off x="623888" y="1246188"/>
            <a:ext cx="7993062" cy="3733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 fontAlgn="auto">
              <a:spcBef>
                <a:spcPts val="2400"/>
              </a:spcBef>
              <a:spcAft>
                <a:spcPts val="0"/>
              </a:spcAft>
              <a:buFont typeface="Arial" pitchFamily="34" charset="0"/>
              <a:buBlip>
                <a:blip r:embed="rId2"/>
              </a:buBlip>
              <a:defRPr/>
            </a:pPr>
            <a:r>
              <a:rPr lang="pt-PT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 secção </a:t>
            </a: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portuguesa do </a:t>
            </a:r>
            <a:r>
              <a:rPr lang="pt-PT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modelo </a:t>
            </a:r>
            <a:r>
              <a:rPr lang="pt-PT" sz="20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Scielo</a:t>
            </a: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pt-PT" sz="20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Scielo</a:t>
            </a:r>
            <a:r>
              <a:rPr lang="pt-PT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Portugal</a:t>
            </a: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pt-PT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reúne </a:t>
            </a:r>
            <a:r>
              <a:rPr lang="pt-PT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40 revistas de acesso </a:t>
            </a: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aberto publicadas por entidades portuguesas; </a:t>
            </a:r>
          </a:p>
          <a:p>
            <a:pPr marL="342900" indent="-342900" algn="l" fontAlgn="auto">
              <a:spcBef>
                <a:spcPts val="2400"/>
              </a:spcBef>
              <a:spcAft>
                <a:spcPts val="0"/>
              </a:spcAft>
              <a:buFont typeface="Arial" pitchFamily="34" charset="0"/>
              <a:buBlip>
                <a:blip r:embed="rId2"/>
              </a:buBlip>
              <a:defRPr/>
            </a:pP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 Directory of Open Access </a:t>
            </a:r>
            <a:r>
              <a:rPr lang="pt-PT" sz="20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Journals</a:t>
            </a: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(DOAJ), que reúne informação de 8.215 revistas </a:t>
            </a:r>
            <a:r>
              <a:rPr lang="pt-PT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Acesso Aberto </a:t>
            </a:r>
            <a:r>
              <a:rPr lang="pt-PT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todo mundo, tem vindo a referenciar um número crescente de revistas de origem portuguesa na sua base de dados. </a:t>
            </a:r>
          </a:p>
        </p:txBody>
      </p:sp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869950" y="4437113"/>
          <a:ext cx="7590486" cy="1439814"/>
        </p:xfrm>
        <a:graphic>
          <a:graphicData uri="http://schemas.openxmlformats.org/drawingml/2006/table">
            <a:tbl>
              <a:tblPr/>
              <a:tblGrid>
                <a:gridCol w="1112369"/>
                <a:gridCol w="588305"/>
                <a:gridCol w="589996"/>
                <a:gridCol w="588305"/>
                <a:gridCol w="588305"/>
                <a:gridCol w="589995"/>
                <a:gridCol w="588305"/>
                <a:gridCol w="589996"/>
                <a:gridCol w="588305"/>
                <a:gridCol w="588305"/>
                <a:gridCol w="589995"/>
                <a:gridCol w="588305"/>
              </a:tblGrid>
              <a:tr h="314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País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2002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2003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142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2004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2005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2006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2007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2008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2009</a:t>
                      </a:r>
                      <a:endParaRPr kumimoji="0" lang="pt-PT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317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  <a:tc>
                  <a:txBody>
                    <a:bodyPr/>
                    <a:lstStyle/>
                    <a:p>
                      <a:pPr marL="317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75D1"/>
                    </a:solidFill>
                  </a:tcPr>
                </a:tc>
              </a:tr>
              <a:tr h="300913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Portugal</a:t>
                      </a: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Número total de revistas na DOAJ por ano</a:t>
                      </a:r>
                      <a:endParaRPr kumimoji="0" lang="pt-PT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0"/>
                    </a:solidFill>
                  </a:tcPr>
                </a:tc>
              </a:tr>
              <a:tr h="27234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45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568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Número de revistas adicionadas à DOAJ por ano</a:t>
                      </a:r>
                      <a:endParaRPr kumimoji="0" lang="pt-PT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F0"/>
                    </a:solidFill>
                  </a:tcPr>
                </a:tc>
              </a:tr>
              <a:tr h="30662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1D1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" name="Grupo 1"/>
          <p:cNvGrpSpPr>
            <a:grpSpLocks/>
          </p:cNvGrpSpPr>
          <p:nvPr/>
        </p:nvGrpSpPr>
        <p:grpSpPr bwMode="auto">
          <a:xfrm>
            <a:off x="5749925" y="6097588"/>
            <a:ext cx="1916113" cy="350837"/>
            <a:chOff x="5907706" y="6032401"/>
            <a:chExt cx="1915497" cy="351751"/>
          </a:xfrm>
        </p:grpSpPr>
        <p:grpSp>
          <p:nvGrpSpPr>
            <p:cNvPr id="3" name="Grupo 10"/>
            <p:cNvGrpSpPr>
              <a:grpSpLocks/>
            </p:cNvGrpSpPr>
            <p:nvPr/>
          </p:nvGrpSpPr>
          <p:grpSpPr bwMode="auto">
            <a:xfrm>
              <a:off x="5907706" y="6105724"/>
              <a:ext cx="1259712" cy="270559"/>
              <a:chOff x="5907706" y="6105724"/>
              <a:chExt cx="1259712" cy="270559"/>
            </a:xfrm>
          </p:grpSpPr>
          <p:sp>
            <p:nvSpPr>
              <p:cNvPr id="12" name="Retângulo 5"/>
              <p:cNvSpPr/>
              <p:nvPr/>
            </p:nvSpPr>
            <p:spPr>
              <a:xfrm>
                <a:off x="5907706" y="6129491"/>
                <a:ext cx="577664" cy="2467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pt-BR" sz="1000" b="1" dirty="0">
                    <a:latin typeface="+mn-lt"/>
                    <a:cs typeface="+mn-cs"/>
                  </a:rPr>
                  <a:t>Fontes:</a:t>
                </a:r>
                <a:endParaRPr lang="pt-B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cs"/>
                </a:endParaRPr>
              </a:p>
            </p:txBody>
          </p:sp>
          <p:pic>
            <p:nvPicPr>
              <p:cNvPr id="25684" name="Imagem 12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451605" y="6105724"/>
                <a:ext cx="715813" cy="208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5682" name="Imagem 33" descr="scielobre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255628" y="6032401"/>
              <a:ext cx="567575" cy="351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ítulo 1"/>
          <p:cNvSpPr txBox="1">
            <a:spLocks/>
          </p:cNvSpPr>
          <p:nvPr/>
        </p:nvSpPr>
        <p:spPr>
          <a:xfrm>
            <a:off x="623888" y="138113"/>
            <a:ext cx="6580187" cy="101123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600" b="1" dirty="0">
                <a:latin typeface="Calibri" pitchFamily="34" charset="0"/>
                <a:cs typeface="Calibri" pitchFamily="34" charset="0"/>
              </a:rPr>
              <a:t>Situação das Revistas de Acesso Aberto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Gráfico 7"/>
          <p:cNvGraphicFramePr>
            <a:graphicFrameLocks/>
          </p:cNvGraphicFramePr>
          <p:nvPr/>
        </p:nvGraphicFramePr>
        <p:xfrm>
          <a:off x="668338" y="1554163"/>
          <a:ext cx="7624762" cy="4614862"/>
        </p:xfrm>
        <a:graphic>
          <a:graphicData uri="http://schemas.openxmlformats.org/presentationml/2006/ole">
            <p:oleObj spid="_x0000_s4098" r:id="rId3" imgW="7620660" imgH="4615072" progId="Excel.Sheet.8">
              <p:embed/>
            </p:oleObj>
          </a:graphicData>
        </a:graphic>
      </p:graphicFrame>
      <p:pic>
        <p:nvPicPr>
          <p:cNvPr id="9" name="Picture 10" descr="Repositório Científico de Acesso Aberto de Portug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880" y="3535463"/>
            <a:ext cx="293525" cy="308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</p:pic>
      <p:cxnSp>
        <p:nvCxnSpPr>
          <p:cNvPr id="10" name="Conexão recta 9"/>
          <p:cNvCxnSpPr/>
          <p:nvPr/>
        </p:nvCxnSpPr>
        <p:spPr>
          <a:xfrm flipV="1">
            <a:off x="5448300" y="3844925"/>
            <a:ext cx="0" cy="14001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 descr="Repositori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3564" y="4932974"/>
            <a:ext cx="420322" cy="17621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14" name="Conexão recta 13"/>
          <p:cNvCxnSpPr/>
          <p:nvPr/>
        </p:nvCxnSpPr>
        <p:spPr>
          <a:xfrm flipV="1">
            <a:off x="7808913" y="2524125"/>
            <a:ext cx="0" cy="27209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ítulo 1"/>
          <p:cNvSpPr txBox="1">
            <a:spLocks/>
          </p:cNvSpPr>
          <p:nvPr/>
        </p:nvSpPr>
        <p:spPr>
          <a:xfrm>
            <a:off x="544513" y="138113"/>
            <a:ext cx="6756400" cy="100488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pt-PT" sz="3400" b="1" dirty="0">
                <a:latin typeface="Calibri" pitchFamily="34" charset="0"/>
                <a:cs typeface="Calibri" pitchFamily="34" charset="0"/>
              </a:rPr>
              <a:t>Situação dos Repositórios de Acesso Aberto</a:t>
            </a:r>
            <a:endParaRPr lang="pt-PT" sz="3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ado 1">
      <a:majorFont>
        <a:latin typeface="Tahom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71318"/>
        </a:solidFill>
        <a:ln>
          <a:solidFill>
            <a:schemeClr val="bg1">
              <a:lumMod val="50000"/>
            </a:schemeClr>
          </a:solidFill>
        </a:ln>
        <a:effectLst>
          <a:glow rad="228600">
            <a:schemeClr val="accent4">
              <a:satMod val="175000"/>
              <a:alpha val="40000"/>
            </a:schemeClr>
          </a:glow>
          <a:outerShdw blurRad="40000" dist="23000" dir="5400000" rotWithShape="0">
            <a:srgbClr val="000000">
              <a:alpha val="35000"/>
            </a:srgbClr>
          </a:outerShdw>
        </a:effectLst>
      </a:spPr>
      <a:bodyPr rtlCol="0" anchor="ctr"/>
      <a:lstStyle>
        <a:defPPr algn="ctr">
          <a:defRPr sz="2400" b="1" dirty="0" smtClean="0"/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</a:objectDefaults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iseño predeterminado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5678</TotalTime>
  <Words>1422</Words>
  <Application>Microsoft Office PowerPoint</Application>
  <PresentationFormat>Apresentação no Ecrã (4:3)</PresentationFormat>
  <Paragraphs>284</Paragraphs>
  <Slides>52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52</vt:i4>
      </vt:variant>
    </vt:vector>
  </HeadingPairs>
  <TitlesOfParts>
    <vt:vector size="54" baseType="lpstr">
      <vt:lpstr>Modelo de apresentação predefinido</vt:lpstr>
      <vt:lpstr>Folha de Cálculo do Microsoft Office Excel 97-2003</vt:lpstr>
      <vt:lpstr>A situação do Acesso Aberto em Portugal</vt:lpstr>
      <vt:lpstr>Tópicos</vt:lpstr>
      <vt:lpstr>A evolução e situação atual do Acesso Aberto em Portugal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Inquérito aos investigadores portugueses sobre o Acesso Aberto</vt:lpstr>
      <vt:lpstr>ENQUADRAMENTO</vt:lpstr>
      <vt:lpstr>ENQUADRAMENTO</vt:lpstr>
      <vt:lpstr>FICHA TÉCNICA</vt:lpstr>
      <vt:lpstr>ESTRUTURA DO ESTUDO</vt:lpstr>
      <vt:lpstr>Perfil e representatividade dos participantes</vt:lpstr>
      <vt:lpstr>IDENTIFICAÇÃO</vt:lpstr>
      <vt:lpstr>CARREIRA PROFISSIONAL</vt:lpstr>
      <vt:lpstr>INSTITUIÇÃO</vt:lpstr>
      <vt:lpstr>DOMÍNIO CIENTÍFICO</vt:lpstr>
      <vt:lpstr>DOMÍNIO CIENTÍFICO</vt:lpstr>
      <vt:lpstr>IDADE/SEXO</vt:lpstr>
      <vt:lpstr>Participação em PROJETOS</vt:lpstr>
      <vt:lpstr>PARTICIPAÇÃO EM PROJETOS</vt:lpstr>
      <vt:lpstr>SOBRE OS PROJETOS</vt:lpstr>
      <vt:lpstr>Opinião sobre o acesso aberto</vt:lpstr>
      <vt:lpstr>Conhece e compreende o conceito de acesso aberto (Open Access) à produção científica?</vt:lpstr>
      <vt:lpstr>O acesso aberto irá alterar a comunicação científica na minha área de investigação nos próximos anos</vt:lpstr>
      <vt:lpstr>O acesso aberto aumenta o acesso e a disseminação das publicações científicas</vt:lpstr>
      <vt:lpstr>Não existe qualquer problema com o acesso à informação científica em Portugal?</vt:lpstr>
      <vt:lpstr>princípio da disponibilização em acesso aberto das publicações científicas resultantes de projetos COM financiaMENTOS públicoS?</vt:lpstr>
      <vt:lpstr>Acesso aberto dos resultados de projetos com financiamento público</vt:lpstr>
      <vt:lpstr>opinião sobre uma política/mandato de acesso aberto da FCT, requerendo o aa às publicações produzidas pelos projetos e bolsas que financia?</vt:lpstr>
      <vt:lpstr>Como reagiria perante um mandato de acesso aberto à produção científica implementado pela FCT?</vt:lpstr>
      <vt:lpstr>POLÍTICA INSTITUCIONAL</vt:lpstr>
      <vt:lpstr>POLÍTICA INSTITUCIONAL</vt:lpstr>
      <vt:lpstr>opinião sobre o princípio da disponibilização EM ACESSO ABERTO dos dados científicos resultantes de projetos financiados por programas públicos?</vt:lpstr>
      <vt:lpstr>prática de PUBLICAÇÃO E acesso aberto</vt:lpstr>
      <vt:lpstr>NÚMERO DE PUBLICAÇÕES ANUAL</vt:lpstr>
      <vt:lpstr>Já disponibilizou em acesso aberto?</vt:lpstr>
      <vt:lpstr>Número aproximado de artigos em acesso aberto</vt:lpstr>
      <vt:lpstr>três principais motivos para proceder ao depósito dos seus artigos científicos em repositórios institucionais/temáticos</vt:lpstr>
      <vt:lpstr>três principais motivos para não depositar os seus artigos científicos num repositório institucional/temático</vt:lpstr>
      <vt:lpstr>OBSERVAÇÕES FINAIS</vt:lpstr>
      <vt:lpstr>OBSERVAÇÕES FINAIS</vt:lpstr>
      <vt:lpstr>CONCLUSÃO E RECOMENDAÇÃO</vt:lpstr>
      <vt:lpstr>Tópicos para discussão</vt:lpstr>
      <vt:lpstr>Questões para debate</vt:lpstr>
      <vt:lpstr>Questões para debate</vt:lpstr>
      <vt:lpstr>Informação final</vt:lpstr>
      <vt:lpstr>Openaccess.sdum.uminho.pt </vt:lpstr>
    </vt:vector>
  </TitlesOfParts>
  <Company>Universidade do Minho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Pedro Principe</dc:creator>
  <cp:keywords>open access, openaire, medoanet</cp:keywords>
  <cp:lastModifiedBy>Eloy Rodrigues</cp:lastModifiedBy>
  <cp:revision>295</cp:revision>
  <dcterms:created xsi:type="dcterms:W3CDTF">2005-02-17T19:14:50Z</dcterms:created>
  <dcterms:modified xsi:type="dcterms:W3CDTF">2012-10-22T09:00:08Z</dcterms:modified>
</cp:coreProperties>
</file>