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xlsx" ContentType="application/vnd.openxmlformats-officedocument.spreadsheetml.sheet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58" r:id="rId3"/>
    <p:sldId id="259" r:id="rId4"/>
    <p:sldId id="261" r:id="rId5"/>
    <p:sldId id="285" r:id="rId6"/>
    <p:sldId id="260" r:id="rId7"/>
    <p:sldId id="262" r:id="rId8"/>
    <p:sldId id="265" r:id="rId9"/>
    <p:sldId id="266" r:id="rId10"/>
    <p:sldId id="267" r:id="rId11"/>
    <p:sldId id="279" r:id="rId12"/>
    <p:sldId id="277" r:id="rId13"/>
    <p:sldId id="278" r:id="rId14"/>
    <p:sldId id="270" r:id="rId15"/>
    <p:sldId id="271" r:id="rId16"/>
    <p:sldId id="273" r:id="rId17"/>
    <p:sldId id="284" r:id="rId18"/>
    <p:sldId id="272" r:id="rId19"/>
    <p:sldId id="268" r:id="rId20"/>
    <p:sldId id="274" r:id="rId21"/>
    <p:sldId id="275" r:id="rId22"/>
    <p:sldId id="281" r:id="rId23"/>
    <p:sldId id="283" r:id="rId24"/>
    <p:sldId id="280" r:id="rId25"/>
    <p:sldId id="282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000080"/>
    <a:srgbClr val="66CCFF"/>
    <a:srgbClr val="8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5909" autoAdjust="0"/>
    <p:restoredTop sz="89825" autoAdjust="0"/>
  </p:normalViewPr>
  <p:slideViewPr>
    <p:cSldViewPr snapToGrid="0" snapToObjects="1">
      <p:cViewPr varScale="1">
        <p:scale>
          <a:sx n="186" d="100"/>
          <a:sy n="186" d="100"/>
        </p:scale>
        <p:origin x="-104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 algn="ctr">
              <a:defRPr sz="1200"/>
            </a:pPr>
            <a:r>
              <a:rPr lang="en-GB" sz="1100" b="1" i="0" baseline="0" dirty="0" smtClean="0">
                <a:effectLst/>
              </a:rPr>
              <a:t>Serial </a:t>
            </a:r>
            <a:r>
              <a:rPr lang="en-GB" sz="1100" b="1" i="1" baseline="0" dirty="0" smtClean="0">
                <a:effectLst/>
              </a:rPr>
              <a:t>price increase compared to the evolution of life cost</a:t>
            </a:r>
            <a:br>
              <a:rPr lang="en-GB" sz="1100" b="1" i="1" baseline="0" dirty="0" smtClean="0">
                <a:effectLst/>
              </a:rPr>
            </a:br>
            <a:r>
              <a:rPr lang="en-GB" sz="1050" b="1" i="1" baseline="0" dirty="0" smtClean="0">
                <a:effectLst/>
              </a:rPr>
              <a:t> (on a base 100 in 1993)</a:t>
            </a:r>
            <a:endParaRPr lang="en-GB" sz="1200" i="1" dirty="0">
              <a:effectLst/>
            </a:endParaRPr>
          </a:p>
        </c:rich>
      </c:tx>
      <c:layout>
        <c:manualLayout>
          <c:xMode val="edge"/>
          <c:yMode val="edge"/>
          <c:x val="0.175616433362496"/>
          <c:y val="0.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0907145535379506"/>
          <c:y val="0.125542796733742"/>
          <c:w val="0.787693099349137"/>
          <c:h val="0.705796773522829"/>
        </c:manualLayout>
      </c:layout>
      <c:lineChart>
        <c:grouping val="standard"/>
        <c:varyColors val="0"/>
        <c:ser>
          <c:idx val="0"/>
          <c:order val="0"/>
          <c:tx>
            <c:strRef>
              <c:f>Feuil1!$A$13</c:f>
              <c:strCache>
                <c:ptCount val="1"/>
                <c:pt idx="0">
                  <c:v>Humanities</c:v>
                </c:pt>
              </c:strCache>
            </c:strRef>
          </c:tx>
          <c:spPr>
            <a:ln w="19050">
              <a:solidFill>
                <a:schemeClr val="accent4">
                  <a:lumMod val="60000"/>
                  <a:lumOff val="40000"/>
                </a:schemeClr>
              </a:solidFill>
            </a:ln>
          </c:spPr>
          <c:marker>
            <c:symbol val="none"/>
          </c:marker>
          <c:cat>
            <c:numRef>
              <c:f>Feuil1!$B$12:$U$12</c:f>
              <c:numCache>
                <c:formatCode>General</c:formatCode>
                <c:ptCount val="20"/>
                <c:pt idx="0">
                  <c:v>1993.0</c:v>
                </c:pt>
                <c:pt idx="1">
                  <c:v>1994.0</c:v>
                </c:pt>
                <c:pt idx="2">
                  <c:v>1995.0</c:v>
                </c:pt>
                <c:pt idx="3">
                  <c:v>1996.0</c:v>
                </c:pt>
                <c:pt idx="4">
                  <c:v>1997.0</c:v>
                </c:pt>
                <c:pt idx="5">
                  <c:v>1998.0</c:v>
                </c:pt>
                <c:pt idx="6">
                  <c:v>1999.0</c:v>
                </c:pt>
                <c:pt idx="7">
                  <c:v>2000.0</c:v>
                </c:pt>
                <c:pt idx="8">
                  <c:v>2001.0</c:v>
                </c:pt>
                <c:pt idx="9">
                  <c:v>2002.0</c:v>
                </c:pt>
                <c:pt idx="10">
                  <c:v>2003.0</c:v>
                </c:pt>
                <c:pt idx="11">
                  <c:v>2004.0</c:v>
                </c:pt>
                <c:pt idx="12">
                  <c:v>2005.0</c:v>
                </c:pt>
                <c:pt idx="13">
                  <c:v>2006.0</c:v>
                </c:pt>
                <c:pt idx="14">
                  <c:v>2007.0</c:v>
                </c:pt>
                <c:pt idx="15">
                  <c:v>2008.0</c:v>
                </c:pt>
                <c:pt idx="16">
                  <c:v>2009.0</c:v>
                </c:pt>
                <c:pt idx="17">
                  <c:v>2010.0</c:v>
                </c:pt>
                <c:pt idx="18">
                  <c:v>2011.0</c:v>
                </c:pt>
                <c:pt idx="19">
                  <c:v>2012.0</c:v>
                </c:pt>
              </c:numCache>
            </c:numRef>
          </c:cat>
          <c:val>
            <c:numRef>
              <c:f>Feuil1!$B$13:$U$13</c:f>
              <c:numCache>
                <c:formatCode>0.0</c:formatCode>
                <c:ptCount val="20"/>
                <c:pt idx="0">
                  <c:v>100.0</c:v>
                </c:pt>
                <c:pt idx="1">
                  <c:v>104.96</c:v>
                </c:pt>
                <c:pt idx="2">
                  <c:v>109.924608</c:v>
                </c:pt>
                <c:pt idx="3">
                  <c:v>115.3219062528</c:v>
                </c:pt>
                <c:pt idx="4">
                  <c:v>120.9380830873113</c:v>
                </c:pt>
                <c:pt idx="5">
                  <c:v>127.8073662066706</c:v>
                </c:pt>
                <c:pt idx="6">
                  <c:v>137.1756461496196</c:v>
                </c:pt>
                <c:pt idx="7">
                  <c:v>144.1167338447903</c:v>
                </c:pt>
                <c:pt idx="8">
                  <c:v>152.9943246496294</c:v>
                </c:pt>
                <c:pt idx="9">
                  <c:v>163.6121307803137</c:v>
                </c:pt>
                <c:pt idx="10">
                  <c:v>172.3817409901385</c:v>
                </c:pt>
                <c:pt idx="11">
                  <c:v>183.6727450249926</c:v>
                </c:pt>
                <c:pt idx="12">
                  <c:v>197.3012627058471</c:v>
                </c:pt>
                <c:pt idx="13">
                  <c:v>208.803926321598</c:v>
                </c:pt>
                <c:pt idx="14">
                  <c:v>222.5014638882948</c:v>
                </c:pt>
                <c:pt idx="15">
                  <c:v>240.3683314385248</c:v>
                </c:pt>
                <c:pt idx="16">
                  <c:v>259.1170612907298</c:v>
                </c:pt>
                <c:pt idx="17">
                  <c:v>272.2283845920406</c:v>
                </c:pt>
                <c:pt idx="18">
                  <c:v>291.0121431288915</c:v>
                </c:pt>
                <c:pt idx="19">
                  <c:v>303.1764507116789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Feuil1!$A$14</c:f>
              <c:strCache>
                <c:ptCount val="1"/>
                <c:pt idx="0">
                  <c:v>Medicine</c:v>
                </c:pt>
              </c:strCache>
            </c:strRef>
          </c:tx>
          <c:spPr>
            <a:ln w="19050"/>
          </c:spPr>
          <c:marker>
            <c:symbol val="none"/>
          </c:marker>
          <c:cat>
            <c:numRef>
              <c:f>Feuil1!$B$12:$U$12</c:f>
              <c:numCache>
                <c:formatCode>General</c:formatCode>
                <c:ptCount val="20"/>
                <c:pt idx="0">
                  <c:v>1993.0</c:v>
                </c:pt>
                <c:pt idx="1">
                  <c:v>1994.0</c:v>
                </c:pt>
                <c:pt idx="2">
                  <c:v>1995.0</c:v>
                </c:pt>
                <c:pt idx="3">
                  <c:v>1996.0</c:v>
                </c:pt>
                <c:pt idx="4">
                  <c:v>1997.0</c:v>
                </c:pt>
                <c:pt idx="5">
                  <c:v>1998.0</c:v>
                </c:pt>
                <c:pt idx="6">
                  <c:v>1999.0</c:v>
                </c:pt>
                <c:pt idx="7">
                  <c:v>2000.0</c:v>
                </c:pt>
                <c:pt idx="8">
                  <c:v>2001.0</c:v>
                </c:pt>
                <c:pt idx="9">
                  <c:v>2002.0</c:v>
                </c:pt>
                <c:pt idx="10">
                  <c:v>2003.0</c:v>
                </c:pt>
                <c:pt idx="11">
                  <c:v>2004.0</c:v>
                </c:pt>
                <c:pt idx="12">
                  <c:v>2005.0</c:v>
                </c:pt>
                <c:pt idx="13">
                  <c:v>2006.0</c:v>
                </c:pt>
                <c:pt idx="14">
                  <c:v>2007.0</c:v>
                </c:pt>
                <c:pt idx="15">
                  <c:v>2008.0</c:v>
                </c:pt>
                <c:pt idx="16">
                  <c:v>2009.0</c:v>
                </c:pt>
                <c:pt idx="17">
                  <c:v>2010.0</c:v>
                </c:pt>
                <c:pt idx="18">
                  <c:v>2011.0</c:v>
                </c:pt>
                <c:pt idx="19">
                  <c:v>2012.0</c:v>
                </c:pt>
              </c:numCache>
            </c:numRef>
          </c:cat>
          <c:val>
            <c:numRef>
              <c:f>Feuil1!$B$14:$U$14</c:f>
              <c:numCache>
                <c:formatCode>0.0</c:formatCode>
                <c:ptCount val="20"/>
                <c:pt idx="0">
                  <c:v>100.0</c:v>
                </c:pt>
                <c:pt idx="1">
                  <c:v>109.29</c:v>
                </c:pt>
                <c:pt idx="2">
                  <c:v>117.617898</c:v>
                </c:pt>
                <c:pt idx="3">
                  <c:v>130.2500602452</c:v>
                </c:pt>
                <c:pt idx="4">
                  <c:v>143.6527914444311</c:v>
                </c:pt>
                <c:pt idx="5">
                  <c:v>153.8377743578412</c:v>
                </c:pt>
                <c:pt idx="6">
                  <c:v>164.6064185628901</c:v>
                </c:pt>
                <c:pt idx="7">
                  <c:v>173.6597715838491</c:v>
                </c:pt>
                <c:pt idx="8">
                  <c:v>186.0938112292527</c:v>
                </c:pt>
                <c:pt idx="9">
                  <c:v>199.0087217285628</c:v>
                </c:pt>
                <c:pt idx="10">
                  <c:v>209.5163822358309</c:v>
                </c:pt>
                <c:pt idx="11">
                  <c:v>227.702404213901</c:v>
                </c:pt>
                <c:pt idx="12">
                  <c:v>244.1425177981447</c:v>
                </c:pt>
                <c:pt idx="13">
                  <c:v>263.0147344239412</c:v>
                </c:pt>
                <c:pt idx="14">
                  <c:v>284.8712588545706</c:v>
                </c:pt>
                <c:pt idx="15">
                  <c:v>305.8662706321527</c:v>
                </c:pt>
                <c:pt idx="16">
                  <c:v>332.9354355830982</c:v>
                </c:pt>
                <c:pt idx="17">
                  <c:v>350.7141878432356</c:v>
                </c:pt>
                <c:pt idx="18">
                  <c:v>375.0186810607718</c:v>
                </c:pt>
                <c:pt idx="19">
                  <c:v>396.1697346725994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Feuil1!$A$15</c:f>
              <c:strCache>
                <c:ptCount val="1"/>
                <c:pt idx="0">
                  <c:v>Science</c:v>
                </c:pt>
              </c:strCache>
            </c:strRef>
          </c:tx>
          <c:spPr>
            <a:ln w="19050">
              <a:solidFill>
                <a:srgbClr val="8000FF"/>
              </a:solidFill>
            </a:ln>
          </c:spPr>
          <c:marker>
            <c:symbol val="none"/>
          </c:marker>
          <c:dLbls>
            <c:dLbl>
              <c:idx val="19"/>
              <c:layout>
                <c:manualLayout>
                  <c:x val="0.0200616068824731"/>
                  <c:y val="-0.032338308457711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Feuil1!$B$12:$U$12</c:f>
              <c:numCache>
                <c:formatCode>General</c:formatCode>
                <c:ptCount val="20"/>
                <c:pt idx="0">
                  <c:v>1993.0</c:v>
                </c:pt>
                <c:pt idx="1">
                  <c:v>1994.0</c:v>
                </c:pt>
                <c:pt idx="2">
                  <c:v>1995.0</c:v>
                </c:pt>
                <c:pt idx="3">
                  <c:v>1996.0</c:v>
                </c:pt>
                <c:pt idx="4">
                  <c:v>1997.0</c:v>
                </c:pt>
                <c:pt idx="5">
                  <c:v>1998.0</c:v>
                </c:pt>
                <c:pt idx="6">
                  <c:v>1999.0</c:v>
                </c:pt>
                <c:pt idx="7">
                  <c:v>2000.0</c:v>
                </c:pt>
                <c:pt idx="8">
                  <c:v>2001.0</c:v>
                </c:pt>
                <c:pt idx="9">
                  <c:v>2002.0</c:v>
                </c:pt>
                <c:pt idx="10">
                  <c:v>2003.0</c:v>
                </c:pt>
                <c:pt idx="11">
                  <c:v>2004.0</c:v>
                </c:pt>
                <c:pt idx="12">
                  <c:v>2005.0</c:v>
                </c:pt>
                <c:pt idx="13">
                  <c:v>2006.0</c:v>
                </c:pt>
                <c:pt idx="14">
                  <c:v>2007.0</c:v>
                </c:pt>
                <c:pt idx="15">
                  <c:v>2008.0</c:v>
                </c:pt>
                <c:pt idx="16">
                  <c:v>2009.0</c:v>
                </c:pt>
                <c:pt idx="17">
                  <c:v>2010.0</c:v>
                </c:pt>
                <c:pt idx="18">
                  <c:v>2011.0</c:v>
                </c:pt>
                <c:pt idx="19">
                  <c:v>2012.0</c:v>
                </c:pt>
              </c:numCache>
            </c:numRef>
          </c:cat>
          <c:val>
            <c:numRef>
              <c:f>Feuil1!$B$15:$U$15</c:f>
              <c:numCache>
                <c:formatCode>0.0</c:formatCode>
                <c:ptCount val="20"/>
                <c:pt idx="0">
                  <c:v>100.0</c:v>
                </c:pt>
                <c:pt idx="1">
                  <c:v>109.2</c:v>
                </c:pt>
                <c:pt idx="2">
                  <c:v>119.04984</c:v>
                </c:pt>
                <c:pt idx="3">
                  <c:v>131.43102336</c:v>
                </c:pt>
                <c:pt idx="4">
                  <c:v>145.310139426816</c:v>
                </c:pt>
                <c:pt idx="5">
                  <c:v>155.6416903400626</c:v>
                </c:pt>
                <c:pt idx="6">
                  <c:v>167.2058679323293</c:v>
                </c:pt>
                <c:pt idx="7">
                  <c:v>179.2446904234569</c:v>
                </c:pt>
                <c:pt idx="8">
                  <c:v>192.2220060101153</c:v>
                </c:pt>
                <c:pt idx="9">
                  <c:v>205.2738802182021</c:v>
                </c:pt>
                <c:pt idx="10">
                  <c:v>220.0741269819345</c:v>
                </c:pt>
                <c:pt idx="11">
                  <c:v>237.0638495849398</c:v>
                </c:pt>
                <c:pt idx="12">
                  <c:v>249.4385825332737</c:v>
                </c:pt>
                <c:pt idx="13">
                  <c:v>269.2190621281622</c:v>
                </c:pt>
                <c:pt idx="14">
                  <c:v>288.172084101985</c:v>
                </c:pt>
                <c:pt idx="15">
                  <c:v>309.842624826454</c:v>
                </c:pt>
                <c:pt idx="16">
                  <c:v>334.8779089124316</c:v>
                </c:pt>
                <c:pt idx="17">
                  <c:v>353.831998556874</c:v>
                </c:pt>
                <c:pt idx="18">
                  <c:v>373.8235064753387</c:v>
                </c:pt>
                <c:pt idx="19">
                  <c:v>397.2622403313424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Feuil1!$A$16</c:f>
              <c:strCache>
                <c:ptCount val="1"/>
                <c:pt idx="0">
                  <c:v>Social Sciences</c:v>
                </c:pt>
              </c:strCache>
            </c:strRef>
          </c:tx>
          <c:spPr>
            <a:ln w="19050">
              <a:solidFill>
                <a:srgbClr val="5671B4"/>
              </a:solidFill>
            </a:ln>
          </c:spPr>
          <c:marker>
            <c:symbol val="none"/>
          </c:marker>
          <c:dLbls>
            <c:dLbl>
              <c:idx val="19"/>
              <c:layout>
                <c:manualLayout>
                  <c:x val="0.0200614853698842"/>
                  <c:y val="0.004974928507070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Feuil1!$B$12:$U$12</c:f>
              <c:numCache>
                <c:formatCode>General</c:formatCode>
                <c:ptCount val="20"/>
                <c:pt idx="0">
                  <c:v>1993.0</c:v>
                </c:pt>
                <c:pt idx="1">
                  <c:v>1994.0</c:v>
                </c:pt>
                <c:pt idx="2">
                  <c:v>1995.0</c:v>
                </c:pt>
                <c:pt idx="3">
                  <c:v>1996.0</c:v>
                </c:pt>
                <c:pt idx="4">
                  <c:v>1997.0</c:v>
                </c:pt>
                <c:pt idx="5">
                  <c:v>1998.0</c:v>
                </c:pt>
                <c:pt idx="6">
                  <c:v>1999.0</c:v>
                </c:pt>
                <c:pt idx="7">
                  <c:v>2000.0</c:v>
                </c:pt>
                <c:pt idx="8">
                  <c:v>2001.0</c:v>
                </c:pt>
                <c:pt idx="9">
                  <c:v>2002.0</c:v>
                </c:pt>
                <c:pt idx="10">
                  <c:v>2003.0</c:v>
                </c:pt>
                <c:pt idx="11">
                  <c:v>2004.0</c:v>
                </c:pt>
                <c:pt idx="12">
                  <c:v>2005.0</c:v>
                </c:pt>
                <c:pt idx="13">
                  <c:v>2006.0</c:v>
                </c:pt>
                <c:pt idx="14">
                  <c:v>2007.0</c:v>
                </c:pt>
                <c:pt idx="15">
                  <c:v>2008.0</c:v>
                </c:pt>
                <c:pt idx="16">
                  <c:v>2009.0</c:v>
                </c:pt>
                <c:pt idx="17">
                  <c:v>2010.0</c:v>
                </c:pt>
                <c:pt idx="18">
                  <c:v>2011.0</c:v>
                </c:pt>
                <c:pt idx="19">
                  <c:v>2012.0</c:v>
                </c:pt>
              </c:numCache>
            </c:numRef>
          </c:cat>
          <c:val>
            <c:numRef>
              <c:f>Feuil1!$B$16:$U$16</c:f>
              <c:numCache>
                <c:formatCode>0.0</c:formatCode>
                <c:ptCount val="20"/>
                <c:pt idx="0">
                  <c:v>100.0</c:v>
                </c:pt>
                <c:pt idx="1">
                  <c:v>106.95</c:v>
                </c:pt>
                <c:pt idx="2">
                  <c:v>114.71457</c:v>
                </c:pt>
                <c:pt idx="3">
                  <c:v>122.079245394</c:v>
                </c:pt>
                <c:pt idx="4">
                  <c:v>128.9278910606034</c:v>
                </c:pt>
                <c:pt idx="5">
                  <c:v>136.8698491499366</c:v>
                </c:pt>
                <c:pt idx="6">
                  <c:v>145.7116414050225</c:v>
                </c:pt>
                <c:pt idx="7">
                  <c:v>142.6662680996575</c:v>
                </c:pt>
                <c:pt idx="8">
                  <c:v>152.2106414355246</c:v>
                </c:pt>
                <c:pt idx="9">
                  <c:v>162.1347752571208</c:v>
                </c:pt>
                <c:pt idx="10">
                  <c:v>170.0469522896683</c:v>
                </c:pt>
                <c:pt idx="11">
                  <c:v>180.2837788175063</c:v>
                </c:pt>
                <c:pt idx="12">
                  <c:v>190.5599542101042</c:v>
                </c:pt>
                <c:pt idx="13">
                  <c:v>201.136031668765</c:v>
                </c:pt>
                <c:pt idx="14">
                  <c:v>211.554878109207</c:v>
                </c:pt>
                <c:pt idx="15">
                  <c:v>222.5345762830749</c:v>
                </c:pt>
                <c:pt idx="16">
                  <c:v>235.0855263854403</c:v>
                </c:pt>
                <c:pt idx="17">
                  <c:v>244.0422849407256</c:v>
                </c:pt>
                <c:pt idx="18">
                  <c:v>258.587205123193</c:v>
                </c:pt>
                <c:pt idx="19">
                  <c:v>268.723823564022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Feuil1!$A$17</c:f>
              <c:strCache>
                <c:ptCount val="1"/>
                <c:pt idx="0">
                  <c:v>Technology</c:v>
                </c:pt>
              </c:strCache>
            </c:strRef>
          </c:tx>
          <c:spPr>
            <a:ln w="19050">
              <a:solidFill>
                <a:srgbClr val="008000"/>
              </a:solidFill>
            </a:ln>
          </c:spPr>
          <c:marker>
            <c:symbol val="none"/>
          </c:marker>
          <c:cat>
            <c:numRef>
              <c:f>Feuil1!$B$12:$U$12</c:f>
              <c:numCache>
                <c:formatCode>General</c:formatCode>
                <c:ptCount val="20"/>
                <c:pt idx="0">
                  <c:v>1993.0</c:v>
                </c:pt>
                <c:pt idx="1">
                  <c:v>1994.0</c:v>
                </c:pt>
                <c:pt idx="2">
                  <c:v>1995.0</c:v>
                </c:pt>
                <c:pt idx="3">
                  <c:v>1996.0</c:v>
                </c:pt>
                <c:pt idx="4">
                  <c:v>1997.0</c:v>
                </c:pt>
                <c:pt idx="5">
                  <c:v>1998.0</c:v>
                </c:pt>
                <c:pt idx="6">
                  <c:v>1999.0</c:v>
                </c:pt>
                <c:pt idx="7">
                  <c:v>2000.0</c:v>
                </c:pt>
                <c:pt idx="8">
                  <c:v>2001.0</c:v>
                </c:pt>
                <c:pt idx="9">
                  <c:v>2002.0</c:v>
                </c:pt>
                <c:pt idx="10">
                  <c:v>2003.0</c:v>
                </c:pt>
                <c:pt idx="11">
                  <c:v>2004.0</c:v>
                </c:pt>
                <c:pt idx="12">
                  <c:v>2005.0</c:v>
                </c:pt>
                <c:pt idx="13">
                  <c:v>2006.0</c:v>
                </c:pt>
                <c:pt idx="14">
                  <c:v>2007.0</c:v>
                </c:pt>
                <c:pt idx="15">
                  <c:v>2008.0</c:v>
                </c:pt>
                <c:pt idx="16">
                  <c:v>2009.0</c:v>
                </c:pt>
                <c:pt idx="17">
                  <c:v>2010.0</c:v>
                </c:pt>
                <c:pt idx="18">
                  <c:v>2011.0</c:v>
                </c:pt>
                <c:pt idx="19">
                  <c:v>2012.0</c:v>
                </c:pt>
              </c:numCache>
            </c:numRef>
          </c:cat>
          <c:val>
            <c:numRef>
              <c:f>Feuil1!$B$17:$U$17</c:f>
              <c:numCache>
                <c:formatCode>0.0</c:formatCode>
                <c:ptCount val="20"/>
                <c:pt idx="0">
                  <c:v>100.0</c:v>
                </c:pt>
                <c:pt idx="1">
                  <c:v>107.0</c:v>
                </c:pt>
                <c:pt idx="2">
                  <c:v>114.3616</c:v>
                </c:pt>
                <c:pt idx="3">
                  <c:v>123.31611328</c:v>
                </c:pt>
                <c:pt idx="4">
                  <c:v>133.045754617792</c:v>
                </c:pt>
                <c:pt idx="5">
                  <c:v>141.5872920642543</c:v>
                </c:pt>
                <c:pt idx="6">
                  <c:v>150.8187835068436</c:v>
                </c:pt>
                <c:pt idx="7">
                  <c:v>158.6613602491995</c:v>
                </c:pt>
                <c:pt idx="8">
                  <c:v>168.7522227610486</c:v>
                </c:pt>
                <c:pt idx="9">
                  <c:v>179.8729942410017</c:v>
                </c:pt>
                <c:pt idx="10">
                  <c:v>191.1510309799125</c:v>
                </c:pt>
                <c:pt idx="11">
                  <c:v>206.4622285614035</c:v>
                </c:pt>
                <c:pt idx="12">
                  <c:v>211.0456900354667</c:v>
                </c:pt>
                <c:pt idx="13">
                  <c:v>224.6159279047472</c:v>
                </c:pt>
                <c:pt idx="14">
                  <c:v>240.6535051571461</c:v>
                </c:pt>
                <c:pt idx="15">
                  <c:v>257.4751851676306</c:v>
                </c:pt>
                <c:pt idx="16">
                  <c:v>274.8290126479289</c:v>
                </c:pt>
                <c:pt idx="17">
                  <c:v>287.8559078474408</c:v>
                </c:pt>
                <c:pt idx="18">
                  <c:v>306.048401223399</c:v>
                </c:pt>
                <c:pt idx="19">
                  <c:v>321.9017084067699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Feuil1!$A$24</c:f>
              <c:strCache>
                <c:ptCount val="1"/>
                <c:pt idx="0">
                  <c:v>Life cost (belgian index)</c:v>
                </c:pt>
              </c:strCache>
            </c:strRef>
          </c:tx>
          <c:spPr>
            <a:ln w="38100">
              <a:solidFill>
                <a:srgbClr val="800000"/>
              </a:solidFill>
            </a:ln>
          </c:spPr>
          <c:marker>
            <c:symbol val="none"/>
          </c:marker>
          <c:dLbls>
            <c:dLbl>
              <c:idx val="19"/>
              <c:layout>
                <c:manualLayout>
                  <c:x val="0.0108022261106252"/>
                  <c:y val="0.00995024875621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Feuil1!$B$12:$U$12</c:f>
              <c:numCache>
                <c:formatCode>General</c:formatCode>
                <c:ptCount val="20"/>
                <c:pt idx="0">
                  <c:v>1993.0</c:v>
                </c:pt>
                <c:pt idx="1">
                  <c:v>1994.0</c:v>
                </c:pt>
                <c:pt idx="2">
                  <c:v>1995.0</c:v>
                </c:pt>
                <c:pt idx="3">
                  <c:v>1996.0</c:v>
                </c:pt>
                <c:pt idx="4">
                  <c:v>1997.0</c:v>
                </c:pt>
                <c:pt idx="5">
                  <c:v>1998.0</c:v>
                </c:pt>
                <c:pt idx="6">
                  <c:v>1999.0</c:v>
                </c:pt>
                <c:pt idx="7">
                  <c:v>2000.0</c:v>
                </c:pt>
                <c:pt idx="8">
                  <c:v>2001.0</c:v>
                </c:pt>
                <c:pt idx="9">
                  <c:v>2002.0</c:v>
                </c:pt>
                <c:pt idx="10">
                  <c:v>2003.0</c:v>
                </c:pt>
                <c:pt idx="11">
                  <c:v>2004.0</c:v>
                </c:pt>
                <c:pt idx="12">
                  <c:v>2005.0</c:v>
                </c:pt>
                <c:pt idx="13">
                  <c:v>2006.0</c:v>
                </c:pt>
                <c:pt idx="14">
                  <c:v>2007.0</c:v>
                </c:pt>
                <c:pt idx="15">
                  <c:v>2008.0</c:v>
                </c:pt>
                <c:pt idx="16">
                  <c:v>2009.0</c:v>
                </c:pt>
                <c:pt idx="17">
                  <c:v>2010.0</c:v>
                </c:pt>
                <c:pt idx="18">
                  <c:v>2011.0</c:v>
                </c:pt>
                <c:pt idx="19">
                  <c:v>2012.0</c:v>
                </c:pt>
              </c:numCache>
            </c:numRef>
          </c:cat>
          <c:val>
            <c:numRef>
              <c:f>Feuil1!$B$24:$U$24</c:f>
              <c:numCache>
                <c:formatCode>0.00</c:formatCode>
                <c:ptCount val="20"/>
                <c:pt idx="0" formatCode="General">
                  <c:v>100.0</c:v>
                </c:pt>
                <c:pt idx="1">
                  <c:v>102.4217745392199</c:v>
                </c:pt>
                <c:pt idx="2">
                  <c:v>104.3399057008144</c:v>
                </c:pt>
                <c:pt idx="3">
                  <c:v>106.3866266609516</c:v>
                </c:pt>
                <c:pt idx="4">
                  <c:v>108.8298328332619</c:v>
                </c:pt>
                <c:pt idx="5">
                  <c:v>109.2906129447064</c:v>
                </c:pt>
                <c:pt idx="6">
                  <c:v>110.3300471495928</c:v>
                </c:pt>
                <c:pt idx="7">
                  <c:v>112.3017573939134</c:v>
                </c:pt>
                <c:pt idx="8">
                  <c:v>114.7771110158594</c:v>
                </c:pt>
                <c:pt idx="9">
                  <c:v>118.1097299614231</c:v>
                </c:pt>
                <c:pt idx="10">
                  <c:v>119.5349335619374</c:v>
                </c:pt>
                <c:pt idx="11">
                  <c:v>121.4316330904415</c:v>
                </c:pt>
                <c:pt idx="12">
                  <c:v>124.174882126018</c:v>
                </c:pt>
                <c:pt idx="13">
                  <c:v>127.4432061723104</c:v>
                </c:pt>
                <c:pt idx="14">
                  <c:v>129.564937848264</c:v>
                </c:pt>
                <c:pt idx="15">
                  <c:v>134.0441491641663</c:v>
                </c:pt>
                <c:pt idx="16">
                  <c:v>137.1517359622803</c:v>
                </c:pt>
                <c:pt idx="17">
                  <c:v>137.9982854693528</c:v>
                </c:pt>
                <c:pt idx="18">
                  <c:v>142.4453493356194</c:v>
                </c:pt>
                <c:pt idx="19">
                  <c:v>147.6425203600515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35694936"/>
        <c:axId val="-2093553000"/>
      </c:lineChart>
      <c:catAx>
        <c:axId val="21356949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accent4">
                <a:lumMod val="25000"/>
              </a:schemeClr>
            </a:solidFill>
          </a:ln>
        </c:spPr>
        <c:txPr>
          <a:bodyPr rot="2580000" vert="horz"/>
          <a:lstStyle/>
          <a:p>
            <a:pPr>
              <a:defRPr sz="1000"/>
            </a:pPr>
            <a:endParaRPr lang="fr-FR"/>
          </a:p>
        </c:txPr>
        <c:crossAx val="-2093553000"/>
        <c:crosses val="autoZero"/>
        <c:auto val="1"/>
        <c:lblAlgn val="ctr"/>
        <c:lblOffset val="100"/>
        <c:noMultiLvlLbl val="0"/>
      </c:catAx>
      <c:valAx>
        <c:axId val="-2093553000"/>
        <c:scaling>
          <c:orientation val="minMax"/>
        </c:scaling>
        <c:delete val="0"/>
        <c:axPos val="l"/>
        <c:majorGridlines>
          <c:spPr>
            <a:ln>
              <a:solidFill>
                <a:schemeClr val="accent4">
                  <a:lumMod val="25000"/>
                </a:schemeClr>
              </a:solidFill>
            </a:ln>
          </c:spPr>
        </c:majorGridlines>
        <c:numFmt formatCode="0" sourceLinked="0"/>
        <c:majorTickMark val="out"/>
        <c:minorTickMark val="none"/>
        <c:tickLblPos val="nextTo"/>
        <c:spPr>
          <a:ln>
            <a:solidFill>
              <a:schemeClr val="accent4">
                <a:lumMod val="10000"/>
              </a:schemeClr>
            </a:solidFill>
          </a:ln>
        </c:spPr>
        <c:txPr>
          <a:bodyPr/>
          <a:lstStyle/>
          <a:p>
            <a:pPr>
              <a:defRPr sz="1000"/>
            </a:pPr>
            <a:endParaRPr lang="fr-FR"/>
          </a:p>
        </c:txPr>
        <c:crossAx val="2135694936"/>
        <c:crosses val="autoZero"/>
        <c:crossBetween val="between"/>
      </c:valAx>
      <c:spPr>
        <a:solidFill>
          <a:schemeClr val="bg1">
            <a:lumMod val="65000"/>
          </a:schemeClr>
        </a:solidFill>
        <a:ln>
          <a:solidFill>
            <a:schemeClr val="accent4">
              <a:lumMod val="10000"/>
            </a:schemeClr>
          </a:solidFill>
        </a:ln>
      </c:spPr>
    </c:plotArea>
    <c:legend>
      <c:legendPos val="r"/>
      <c:layout>
        <c:manualLayout>
          <c:xMode val="edge"/>
          <c:yMode val="edge"/>
          <c:x val="0.108598174412565"/>
          <c:y val="0.130910229019348"/>
          <c:w val="0.336633912361357"/>
          <c:h val="0.354393633748442"/>
        </c:manualLayout>
      </c:layout>
      <c:overlay val="0"/>
      <c:spPr>
        <a:solidFill>
          <a:schemeClr val="bg1"/>
        </a:solidFill>
        <a:ln>
          <a:solidFill>
            <a:schemeClr val="accent4">
              <a:lumMod val="25000"/>
            </a:schemeClr>
          </a:solidFill>
        </a:ln>
      </c:spPr>
      <c:txPr>
        <a:bodyPr/>
        <a:lstStyle/>
        <a:p>
          <a:pPr>
            <a:defRPr sz="900"/>
          </a:pPr>
          <a:endParaRPr lang="fr-FR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accent4">
              <a:lumMod val="10000"/>
            </a:schemeClr>
          </a:solidFill>
        </a:defRPr>
      </a:pPr>
      <a:endParaRPr lang="fr-F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fr-FR" sz="1400" dirty="0" smtClean="0"/>
              <a:t>Open Access </a:t>
            </a:r>
            <a:r>
              <a:rPr lang="fr-FR" sz="1400" i="1" dirty="0" smtClean="0"/>
              <a:t>vs</a:t>
            </a:r>
            <a:r>
              <a:rPr lang="fr-FR" sz="1400" dirty="0" smtClean="0"/>
              <a:t> </a:t>
            </a:r>
            <a:r>
              <a:rPr lang="fr-FR" sz="1400" dirty="0" err="1" smtClean="0"/>
              <a:t>Restricted</a:t>
            </a:r>
            <a:r>
              <a:rPr lang="fr-FR" sz="1400" dirty="0" smtClean="0"/>
              <a:t> Access</a:t>
            </a:r>
            <a:endParaRPr lang="fr-FR" sz="1400" dirty="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Colonne1</c:v>
                </c:pt>
              </c:strCache>
            </c:strRef>
          </c:tx>
          <c:spPr>
            <a:ln>
              <a:solidFill>
                <a:srgbClr val="318D5E"/>
              </a:solidFill>
            </a:ln>
          </c:spPr>
          <c:marker>
            <c:symbol val="none"/>
          </c:marke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fr-FR" dirty="0" smtClean="0"/>
                      <a:t>44%</a:t>
                    </a:r>
                    <a:endParaRPr lang="fr-FR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fr-FR" smtClean="0"/>
                      <a:t>51%</a:t>
                    </a:r>
                    <a:endParaRPr lang="fr-F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fr-FR" smtClean="0"/>
                      <a:t>56%</a:t>
                    </a:r>
                    <a:endParaRPr lang="fr-F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0.0374149659863945"/>
                  <c:y val="0.0289732077675573"/>
                </c:manualLayout>
              </c:layout>
              <c:tx>
                <c:rich>
                  <a:bodyPr/>
                  <a:lstStyle/>
                  <a:p>
                    <a:r>
                      <a:rPr lang="fr-FR" sz="1400" dirty="0" smtClean="0"/>
                      <a:t>61%</a:t>
                    </a:r>
                    <a:endParaRPr lang="fr-FR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0" sourceLinked="0"/>
            <c:txPr>
              <a:bodyPr/>
              <a:lstStyle/>
              <a:p>
                <a:pPr>
                  <a:defRPr sz="1400"/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Feuil1!$A$2:$A$5</c:f>
              <c:numCache>
                <c:formatCode>General</c:formatCode>
                <c:ptCount val="4"/>
                <c:pt idx="0">
                  <c:v>2009.0</c:v>
                </c:pt>
                <c:pt idx="1">
                  <c:v>2010.0</c:v>
                </c:pt>
                <c:pt idx="2">
                  <c:v>2011.0</c:v>
                </c:pt>
                <c:pt idx="3">
                  <c:v>2012.0</c:v>
                </c:pt>
              </c:numCache>
            </c:numRef>
          </c:cat>
          <c:val>
            <c:numRef>
              <c:f>Feuil1!$B$2:$B$5</c:f>
              <c:numCache>
                <c:formatCode>0.0%</c:formatCode>
                <c:ptCount val="4"/>
                <c:pt idx="0">
                  <c:v>0.44</c:v>
                </c:pt>
                <c:pt idx="1">
                  <c:v>0.511</c:v>
                </c:pt>
                <c:pt idx="2">
                  <c:v>0.56</c:v>
                </c:pt>
                <c:pt idx="3">
                  <c:v>0.602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87579000"/>
        <c:axId val="-2087575992"/>
      </c:lineChart>
      <c:catAx>
        <c:axId val="-20875790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fr-FR"/>
          </a:p>
        </c:txPr>
        <c:crossAx val="-2087575992"/>
        <c:crosses val="autoZero"/>
        <c:auto val="1"/>
        <c:lblAlgn val="ctr"/>
        <c:lblOffset val="100"/>
        <c:noMultiLvlLbl val="0"/>
      </c:catAx>
      <c:valAx>
        <c:axId val="-2087575992"/>
        <c:scaling>
          <c:orientation val="minMax"/>
          <c:min val="0.3"/>
        </c:scaling>
        <c:delete val="0"/>
        <c:axPos val="l"/>
        <c:majorGridlines/>
        <c:numFmt formatCode="0.0%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fr-FR"/>
          </a:p>
        </c:txPr>
        <c:crossAx val="-2087579000"/>
        <c:crosses val="autoZero"/>
        <c:crossBetween val="between"/>
      </c:valAx>
    </c:plotArea>
    <c:plotVisOnly val="1"/>
    <c:dispBlanksAs val="gap"/>
    <c:showDLblsOverMax val="0"/>
  </c:chart>
  <c:spPr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83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US" sz="1059" b="1" i="0" u="none" strike="noStrike" baseline="0" dirty="0" smtClean="0">
                <a:solidFill>
                  <a:srgbClr val="000000"/>
                </a:solidFill>
                <a:latin typeface="Arial"/>
                <a:cs typeface="Arial"/>
              </a:rPr>
              <a:t>Mean number of downloads for 2008-2011 references</a:t>
            </a:r>
            <a:endParaRPr lang="en-US" sz="1059" b="1" i="0" u="none" strike="noStrike" baseline="0" dirty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defRPr sz="83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US" sz="964" b="0" i="0" u="none" strike="noStrike" baseline="0" dirty="0" smtClean="0">
                <a:solidFill>
                  <a:srgbClr val="000000"/>
                </a:solidFill>
                <a:latin typeface="Arial"/>
                <a:cs typeface="Arial"/>
              </a:rPr>
              <a:t>(measured May 2012 on 359.257 downloads of 18.536 references with FT)</a:t>
            </a:r>
            <a:endParaRPr lang="en-US" sz="964" b="0" i="0" u="none" strike="noStrike" baseline="0" dirty="0">
              <a:solidFill>
                <a:srgbClr val="000000"/>
              </a:solidFill>
              <a:latin typeface="Arial"/>
              <a:cs typeface="Arial"/>
            </a:endParaRPr>
          </a:p>
        </c:rich>
      </c:tx>
      <c:layout>
        <c:manualLayout>
          <c:xMode val="edge"/>
          <c:yMode val="edge"/>
          <c:x val="0.187052266614821"/>
          <c:y val="0.00791987452529"/>
        </c:manualLayout>
      </c:layout>
      <c:overlay val="0"/>
      <c:spPr>
        <a:noFill/>
        <a:ln w="24729">
          <a:noFill/>
        </a:ln>
      </c:spPr>
    </c:title>
    <c:autoTitleDeleted val="0"/>
    <c:view3D>
      <c:rotX val="15"/>
      <c:hPercent val="40"/>
      <c:rotY val="20"/>
      <c:depthPercent val="8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sideWall>
    <c:backWall>
      <c:thickness val="0"/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081911262798635"/>
          <c:y val="0.2"/>
          <c:w val="0.897610921501707"/>
          <c:h val="0.72828271251193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Feuil1!$I$53</c:f>
              <c:strCache>
                <c:ptCount val="1"/>
                <c:pt idx="0">
                  <c:v>Open Access</c:v>
                </c:pt>
              </c:strCache>
            </c:strRef>
          </c:tx>
          <c:spPr>
            <a:solidFill>
              <a:srgbClr val="008000"/>
            </a:solidFill>
            <a:ln w="12364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0.0"/>
                  <c:y val="0.080889787664307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00411531770737965"/>
                  <c:y val="0.059325197212494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0"/>
                  <c:y val="0.0889787664307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>
                    <a:solidFill>
                      <a:srgbClr val="FFFFFF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Feuil1!$H$57:$H$59</c:f>
              <c:strCache>
                <c:ptCount val="3"/>
                <c:pt idx="0">
                  <c:v>Downloads</c:v>
                </c:pt>
                <c:pt idx="1">
                  <c:v>Downloads ULg</c:v>
                </c:pt>
                <c:pt idx="2">
                  <c:v>From outside ULg</c:v>
                </c:pt>
              </c:strCache>
            </c:strRef>
          </c:cat>
          <c:val>
            <c:numRef>
              <c:f>Feuil1!$I$57:$I$59</c:f>
              <c:numCache>
                <c:formatCode>0.00</c:formatCode>
                <c:ptCount val="3"/>
                <c:pt idx="0">
                  <c:v>39.6</c:v>
                </c:pt>
                <c:pt idx="1">
                  <c:v>3.16</c:v>
                </c:pt>
                <c:pt idx="2">
                  <c:v>36.44</c:v>
                </c:pt>
              </c:numCache>
            </c:numRef>
          </c:val>
        </c:ser>
        <c:ser>
          <c:idx val="1"/>
          <c:order val="1"/>
          <c:tx>
            <c:strRef>
              <c:f>Feuil1!$J$43</c:f>
              <c:strCache>
                <c:ptCount val="1"/>
                <c:pt idx="0">
                  <c:v>Restricted Access</c:v>
                </c:pt>
              </c:strCache>
            </c:strRef>
          </c:tx>
          <c:spPr>
            <a:solidFill>
              <a:schemeClr val="accent1"/>
            </a:solidFill>
            <a:ln w="12364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0.00205754440578643"/>
                  <c:y val="0.049885316070607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0224063816150888"/>
                  <c:y val="0.026519226007287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00205745115193934"/>
                  <c:y val="0.0444893832153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>
                    <a:solidFill>
                      <a:srgbClr val="FFFFFF"/>
                    </a:solidFill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Feuil1!$H$57:$H$59</c:f>
              <c:strCache>
                <c:ptCount val="3"/>
                <c:pt idx="0">
                  <c:v>Downloads</c:v>
                </c:pt>
                <c:pt idx="1">
                  <c:v>Downloads ULg</c:v>
                </c:pt>
                <c:pt idx="2">
                  <c:v>From outside ULg</c:v>
                </c:pt>
              </c:strCache>
            </c:strRef>
          </c:cat>
          <c:val>
            <c:numRef>
              <c:f>Feuil1!$J$57:$J$59</c:f>
              <c:numCache>
                <c:formatCode>0.00</c:formatCode>
                <c:ptCount val="3"/>
                <c:pt idx="0">
                  <c:v>2.19</c:v>
                </c:pt>
                <c:pt idx="1">
                  <c:v>1.0</c:v>
                </c:pt>
                <c:pt idx="2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gapDepth val="40"/>
        <c:shape val="box"/>
        <c:axId val="-2089852328"/>
        <c:axId val="-2089848968"/>
        <c:axId val="0"/>
      </c:bar3DChart>
      <c:catAx>
        <c:axId val="-20898523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09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74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fr-FR"/>
          </a:p>
        </c:txPr>
        <c:crossAx val="-208984896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-2089848968"/>
        <c:scaling>
          <c:orientation val="minMax"/>
        </c:scaling>
        <c:delete val="0"/>
        <c:axPos val="l"/>
        <c:majorGridlines>
          <c:spPr>
            <a:ln w="3090">
              <a:solidFill>
                <a:srgbClr val="000000"/>
              </a:solidFill>
              <a:prstDash val="solid"/>
            </a:ln>
          </c:spPr>
        </c:majorGridlines>
        <c:numFmt formatCode="0" sourceLinked="0"/>
        <c:majorTickMark val="out"/>
        <c:minorTickMark val="none"/>
        <c:tickLblPos val="nextTo"/>
        <c:spPr>
          <a:ln w="309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74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fr-FR"/>
          </a:p>
        </c:txPr>
        <c:crossAx val="-2089852328"/>
        <c:crosses val="autoZero"/>
        <c:crossBetween val="between"/>
      </c:valAx>
      <c:spPr>
        <a:noFill/>
        <a:ln w="25385">
          <a:noFill/>
        </a:ln>
      </c:spPr>
    </c:plotArea>
    <c:legend>
      <c:legendPos val="r"/>
      <c:layout>
        <c:manualLayout>
          <c:xMode val="edge"/>
          <c:yMode val="edge"/>
          <c:x val="0.387243528303184"/>
          <c:y val="0.250847371351308"/>
          <c:w val="0.271241441507022"/>
          <c:h val="0.105370874095284"/>
        </c:manualLayout>
      </c:layout>
      <c:overlay val="0"/>
      <c:spPr>
        <a:solidFill>
          <a:srgbClr val="FFFFFF"/>
        </a:solidFill>
        <a:ln w="3090">
          <a:solidFill>
            <a:srgbClr val="000000"/>
          </a:solidFill>
          <a:prstDash val="solid"/>
        </a:ln>
      </c:spPr>
      <c:txPr>
        <a:bodyPr/>
        <a:lstStyle/>
        <a:p>
          <a:pPr>
            <a:defRPr sz="894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fr-FR"/>
        </a:p>
      </c:txPr>
    </c:legend>
    <c:plotVisOnly val="1"/>
    <c:dispBlanksAs val="gap"/>
    <c:showDLblsOverMax val="0"/>
  </c:chart>
  <c:spPr>
    <a:solidFill>
      <a:srgbClr val="FFFFFF"/>
    </a:solidFill>
    <a:ln w="3090">
      <a:solidFill>
        <a:schemeClr val="accent3"/>
      </a:solidFill>
      <a:prstDash val="solid"/>
    </a:ln>
  </c:spPr>
  <c:txPr>
    <a:bodyPr/>
    <a:lstStyle/>
    <a:p>
      <a:pPr>
        <a:defRPr sz="83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fr-FR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fr-FR" sz="1600" dirty="0" err="1"/>
              <a:t>Mean</a:t>
            </a:r>
            <a:r>
              <a:rPr lang="fr-FR" sz="1600" dirty="0"/>
              <a:t> </a:t>
            </a:r>
            <a:r>
              <a:rPr lang="fr-FR" sz="1600" dirty="0" err="1"/>
              <a:t>number</a:t>
            </a:r>
            <a:r>
              <a:rPr lang="fr-FR" sz="1600" dirty="0"/>
              <a:t> of citations for ALL 2007-2011 </a:t>
            </a:r>
            <a:r>
              <a:rPr lang="fr-FR" sz="1600" dirty="0" err="1"/>
              <a:t>references</a:t>
            </a:r>
            <a:r>
              <a:rPr lang="fr-FR" sz="1600" dirty="0"/>
              <a:t> on </a:t>
            </a:r>
            <a:r>
              <a:rPr lang="fr-FR" sz="1600" dirty="0" err="1"/>
              <a:t>WoS</a:t>
            </a:r>
            <a:r>
              <a:rPr lang="fr-FR" sz="1600" dirty="0"/>
              <a:t> </a:t>
            </a:r>
            <a:r>
              <a:rPr lang="fr-FR" sz="1400" b="0" dirty="0"/>
              <a:t>(n=7673  Data </a:t>
            </a:r>
            <a:r>
              <a:rPr lang="fr-FR" sz="1400" b="0" dirty="0" err="1"/>
              <a:t>January</a:t>
            </a:r>
            <a:r>
              <a:rPr lang="fr-FR" sz="1400" b="0" dirty="0"/>
              <a:t> 2011)</a:t>
            </a:r>
          </a:p>
        </c:rich>
      </c:tx>
      <c:layout>
        <c:manualLayout>
          <c:xMode val="edge"/>
          <c:yMode val="edge"/>
          <c:x val="0.139008092738408"/>
          <c:y val="0.093316424389259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079004741342816"/>
          <c:y val="0.30753306077125"/>
          <c:w val="0.885369526177649"/>
          <c:h val="0.569260549162124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Feuil1!$B$1</c:f>
              <c:strCache>
                <c:ptCount val="1"/>
                <c:pt idx="0">
                  <c:v>Number of citations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1"/>
            <c:invertIfNegative val="0"/>
            <c:bubble3D val="0"/>
            <c:spPr>
              <a:solidFill>
                <a:srgbClr val="8000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800000"/>
              </a:solidFill>
            </c:spPr>
          </c:dPt>
          <c:dLbls>
            <c:dLbl>
              <c:idx val="0"/>
              <c:layout>
                <c:manualLayout>
                  <c:x val="-4.92825848052398E-17"/>
                  <c:y val="0.11202185792349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0053763440860215"/>
                  <c:y val="0.106557377049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00806451612903216"/>
                  <c:y val="0.10109289617486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solidFill>
                      <a:srgbClr val="FFFFFF"/>
                    </a:solidFill>
                  </a:defRPr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Feuil1!$A$2:$A$3</c:f>
              <c:strCache>
                <c:ptCount val="2"/>
                <c:pt idx="0">
                  <c:v>References on ORBi</c:v>
                </c:pt>
                <c:pt idx="1">
                  <c:v>References NOT on ORBi</c:v>
                </c:pt>
              </c:strCache>
            </c:strRef>
          </c:cat>
          <c:val>
            <c:numRef>
              <c:f>Feuil1!$B$2:$B$3</c:f>
              <c:numCache>
                <c:formatCode>General</c:formatCode>
                <c:ptCount val="2"/>
                <c:pt idx="0">
                  <c:v>7.046</c:v>
                </c:pt>
                <c:pt idx="1">
                  <c:v>3.455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1"/>
        <c:axId val="-2087370056"/>
        <c:axId val="-2087366840"/>
      </c:barChart>
      <c:catAx>
        <c:axId val="-2087370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accent4">
                <a:lumMod val="50000"/>
              </a:schemeClr>
            </a:solidFill>
          </a:ln>
        </c:spPr>
        <c:txPr>
          <a:bodyPr/>
          <a:lstStyle/>
          <a:p>
            <a:pPr>
              <a:defRPr sz="1400"/>
            </a:pPr>
            <a:endParaRPr lang="fr-FR"/>
          </a:p>
        </c:txPr>
        <c:crossAx val="-2087366840"/>
        <c:crosses val="autoZero"/>
        <c:auto val="1"/>
        <c:lblAlgn val="ctr"/>
        <c:lblOffset val="100"/>
        <c:noMultiLvlLbl val="0"/>
      </c:catAx>
      <c:valAx>
        <c:axId val="-2087366840"/>
        <c:scaling>
          <c:orientation val="minMax"/>
        </c:scaling>
        <c:delete val="0"/>
        <c:axPos val="l"/>
        <c:majorGridlines>
          <c:spPr>
            <a:ln>
              <a:solidFill>
                <a:schemeClr val="accent4">
                  <a:lumMod val="50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accent4">
                <a:lumMod val="50000"/>
              </a:schemeClr>
            </a:solidFill>
          </a:ln>
        </c:spPr>
        <c:txPr>
          <a:bodyPr/>
          <a:lstStyle/>
          <a:p>
            <a:pPr>
              <a:defRPr sz="1400"/>
            </a:pPr>
            <a:endParaRPr lang="fr-FR"/>
          </a:p>
        </c:txPr>
        <c:crossAx val="-2087370056"/>
        <c:crosses val="autoZero"/>
        <c:crossBetween val="between"/>
        <c:majorUnit val="1.0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accent4">
              <a:lumMod val="10000"/>
            </a:schemeClr>
          </a:solidFill>
        </a:defRPr>
      </a:pPr>
      <a:endParaRPr lang="fr-F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4C59BA-682B-A243-832E-D3AB1EEDFCD4}" type="doc">
      <dgm:prSet loTypeId="urn:microsoft.com/office/officeart/2005/8/layout/arrow6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9F62E5B8-CE65-0948-9D0F-D80F55C1A109}">
      <dgm:prSet custT="1"/>
      <dgm:spPr/>
      <dgm:t>
        <a:bodyPr/>
        <a:lstStyle/>
        <a:p>
          <a:pPr rtl="0"/>
          <a:r>
            <a:rPr lang="fr-FR" sz="1200" dirty="0" smtClean="0"/>
            <a:t>Explosion of </a:t>
          </a:r>
          <a:r>
            <a:rPr lang="fr-FR" sz="1200" dirty="0" err="1" smtClean="0"/>
            <a:t>costs</a:t>
          </a:r>
          <a:endParaRPr lang="fr-FR" sz="1200" dirty="0"/>
        </a:p>
      </dgm:t>
    </dgm:pt>
    <dgm:pt modelId="{D832BB1E-05C4-264B-9FBE-1EFD70C914FE}" type="parTrans" cxnId="{356182D5-2B03-3F4B-B90C-03BE3066BFF8}">
      <dgm:prSet/>
      <dgm:spPr/>
      <dgm:t>
        <a:bodyPr/>
        <a:lstStyle/>
        <a:p>
          <a:endParaRPr lang="fr-FR"/>
        </a:p>
      </dgm:t>
    </dgm:pt>
    <dgm:pt modelId="{CB07AF14-DE40-1240-B023-AB6335407F4D}" type="sibTrans" cxnId="{356182D5-2B03-3F4B-B90C-03BE3066BFF8}">
      <dgm:prSet/>
      <dgm:spPr/>
      <dgm:t>
        <a:bodyPr/>
        <a:lstStyle/>
        <a:p>
          <a:endParaRPr lang="fr-FR"/>
        </a:p>
      </dgm:t>
    </dgm:pt>
    <dgm:pt modelId="{426F127B-BD84-2B4D-BE49-4C9144E34F1E}">
      <dgm:prSet custT="1"/>
      <dgm:spPr/>
      <dgm:t>
        <a:bodyPr/>
        <a:lstStyle/>
        <a:p>
          <a:pPr rtl="0"/>
          <a:r>
            <a:rPr lang="fr-FR" sz="1100" dirty="0" smtClean="0"/>
            <a:t>Budget </a:t>
          </a:r>
          <a:r>
            <a:rPr lang="fr-FR" sz="1100" dirty="0" err="1" smtClean="0"/>
            <a:t>increase</a:t>
          </a:r>
          <a:r>
            <a:rPr lang="fr-FR" sz="1100" dirty="0" smtClean="0"/>
            <a:t>: soft or </a:t>
          </a:r>
          <a:r>
            <a:rPr lang="fr-FR" sz="1100" dirty="0" err="1" smtClean="0"/>
            <a:t>nil</a:t>
          </a:r>
          <a:r>
            <a:rPr lang="fr-FR" sz="1100" dirty="0" smtClean="0"/>
            <a:t> !</a:t>
          </a:r>
          <a:endParaRPr lang="fr-FR" sz="1100" dirty="0"/>
        </a:p>
      </dgm:t>
    </dgm:pt>
    <dgm:pt modelId="{E4EE1090-8630-4E43-B637-9D5DAE63A9E5}" type="parTrans" cxnId="{6AD395EB-087F-9D4B-A9E7-F035C7FF2858}">
      <dgm:prSet/>
      <dgm:spPr/>
      <dgm:t>
        <a:bodyPr/>
        <a:lstStyle/>
        <a:p>
          <a:endParaRPr lang="fr-FR"/>
        </a:p>
      </dgm:t>
    </dgm:pt>
    <dgm:pt modelId="{2DCAEFF6-47DE-774F-BC44-D5EE0F9A6234}" type="sibTrans" cxnId="{6AD395EB-087F-9D4B-A9E7-F035C7FF2858}">
      <dgm:prSet/>
      <dgm:spPr/>
      <dgm:t>
        <a:bodyPr/>
        <a:lstStyle/>
        <a:p>
          <a:endParaRPr lang="fr-FR"/>
        </a:p>
      </dgm:t>
    </dgm:pt>
    <dgm:pt modelId="{A8D7B0EB-9393-E643-BF06-74798E3E379E}" type="pres">
      <dgm:prSet presAssocID="{BA4C59BA-682B-A243-832E-D3AB1EEDFCD4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112F7541-C8F9-3141-BC13-83D770C98761}" type="pres">
      <dgm:prSet presAssocID="{BA4C59BA-682B-A243-832E-D3AB1EEDFCD4}" presName="ribbon" presStyleLbl="node1" presStyleIdx="0" presStyleCnt="1"/>
      <dgm:spPr>
        <a:gradFill rotWithShape="0">
          <a:gsLst>
            <a:gs pos="0">
              <a:schemeClr val="accent1">
                <a:lumMod val="50000"/>
              </a:schemeClr>
            </a:gs>
            <a:gs pos="100000">
              <a:schemeClr val="bg2">
                <a:lumMod val="40000"/>
                <a:lumOff val="60000"/>
              </a:schemeClr>
            </a:gs>
            <a:gs pos="16000">
              <a:schemeClr val="accent1"/>
            </a:gs>
          </a:gsLst>
        </a:gradFill>
      </dgm:spPr>
      <dgm:t>
        <a:bodyPr/>
        <a:lstStyle/>
        <a:p>
          <a:endParaRPr lang="fr-FR"/>
        </a:p>
      </dgm:t>
    </dgm:pt>
    <dgm:pt modelId="{ACB7AD2C-30C6-9F45-AAF0-6E0FE4690AE2}" type="pres">
      <dgm:prSet presAssocID="{BA4C59BA-682B-A243-832E-D3AB1EEDFCD4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535A8C8-BC34-6847-971A-23CDD0899548}" type="pres">
      <dgm:prSet presAssocID="{BA4C59BA-682B-A243-832E-D3AB1EEDFCD4}" presName="rightArrowText" presStyleLbl="node1" presStyleIdx="0" presStyleCnt="1" custScaleX="12964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356182D5-2B03-3F4B-B90C-03BE3066BFF8}" srcId="{BA4C59BA-682B-A243-832E-D3AB1EEDFCD4}" destId="{9F62E5B8-CE65-0948-9D0F-D80F55C1A109}" srcOrd="0" destOrd="0" parTransId="{D832BB1E-05C4-264B-9FBE-1EFD70C914FE}" sibTransId="{CB07AF14-DE40-1240-B023-AB6335407F4D}"/>
    <dgm:cxn modelId="{87CA233F-CB4B-844C-B207-2F6A1992939A}" type="presOf" srcId="{9F62E5B8-CE65-0948-9D0F-D80F55C1A109}" destId="{ACB7AD2C-30C6-9F45-AAF0-6E0FE4690AE2}" srcOrd="0" destOrd="0" presId="urn:microsoft.com/office/officeart/2005/8/layout/arrow6"/>
    <dgm:cxn modelId="{6AD395EB-087F-9D4B-A9E7-F035C7FF2858}" srcId="{BA4C59BA-682B-A243-832E-D3AB1EEDFCD4}" destId="{426F127B-BD84-2B4D-BE49-4C9144E34F1E}" srcOrd="1" destOrd="0" parTransId="{E4EE1090-8630-4E43-B637-9D5DAE63A9E5}" sibTransId="{2DCAEFF6-47DE-774F-BC44-D5EE0F9A6234}"/>
    <dgm:cxn modelId="{8A57B52F-EF4F-6147-AEA5-A7A9D4BB8F4F}" type="presOf" srcId="{BA4C59BA-682B-A243-832E-D3AB1EEDFCD4}" destId="{A8D7B0EB-9393-E643-BF06-74798E3E379E}" srcOrd="0" destOrd="0" presId="urn:microsoft.com/office/officeart/2005/8/layout/arrow6"/>
    <dgm:cxn modelId="{CF9A6C9E-21C3-2049-9C1D-001A6D7BAE5A}" type="presOf" srcId="{426F127B-BD84-2B4D-BE49-4C9144E34F1E}" destId="{4535A8C8-BC34-6847-971A-23CDD0899548}" srcOrd="0" destOrd="0" presId="urn:microsoft.com/office/officeart/2005/8/layout/arrow6"/>
    <dgm:cxn modelId="{CA949CE9-C4BA-0A4E-8D3C-2A7268AA8702}" type="presParOf" srcId="{A8D7B0EB-9393-E643-BF06-74798E3E379E}" destId="{112F7541-C8F9-3141-BC13-83D770C98761}" srcOrd="0" destOrd="0" presId="urn:microsoft.com/office/officeart/2005/8/layout/arrow6"/>
    <dgm:cxn modelId="{852294D7-0F71-2949-9EFF-7590003C0635}" type="presParOf" srcId="{A8D7B0EB-9393-E643-BF06-74798E3E379E}" destId="{ACB7AD2C-30C6-9F45-AAF0-6E0FE4690AE2}" srcOrd="1" destOrd="0" presId="urn:microsoft.com/office/officeart/2005/8/layout/arrow6"/>
    <dgm:cxn modelId="{FA200E35-30DA-6944-AEFD-A23F54811D28}" type="presParOf" srcId="{A8D7B0EB-9393-E643-BF06-74798E3E379E}" destId="{4535A8C8-BC34-6847-971A-23CDD0899548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7068942-FE49-A445-9C69-725FD95CB94F}" type="doc">
      <dgm:prSet loTypeId="urn:microsoft.com/office/officeart/2008/layout/HorizontalMultiLevelHierarchy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D6E3E953-2BB8-8E48-9C42-3823346427A3}">
      <dgm:prSet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fr-FR" sz="1400" dirty="0" smtClean="0"/>
            <a:t>All publications by all </a:t>
          </a:r>
          <a:r>
            <a:rPr lang="fr-FR" sz="1400" dirty="0" err="1" smtClean="0"/>
            <a:t>ULg</a:t>
          </a:r>
          <a:r>
            <a:rPr lang="fr-FR" sz="1400" dirty="0" smtClean="0"/>
            <a:t> </a:t>
          </a:r>
          <a:r>
            <a:rPr lang="fr-FR" sz="1400" dirty="0" err="1" smtClean="0"/>
            <a:t>members</a:t>
          </a:r>
          <a:r>
            <a:rPr lang="fr-FR" sz="1400" dirty="0" smtClean="0"/>
            <a:t> </a:t>
          </a:r>
          <a:r>
            <a:rPr lang="fr-FR" sz="1400" u="sng" dirty="0" smtClean="0"/>
            <a:t>MUST</a:t>
          </a:r>
          <a:r>
            <a:rPr lang="fr-FR" sz="1400" dirty="0" smtClean="0"/>
            <a:t> </a:t>
          </a:r>
          <a:r>
            <a:rPr lang="fr-FR" sz="1400" dirty="0" err="1" smtClean="0"/>
            <a:t>be</a:t>
          </a:r>
          <a:r>
            <a:rPr lang="fr-FR" sz="1400" dirty="0" smtClean="0"/>
            <a:t> </a:t>
          </a:r>
          <a:r>
            <a:rPr lang="fr-FR" sz="1400" dirty="0" err="1" smtClean="0"/>
            <a:t>deposited</a:t>
          </a:r>
          <a:endParaRPr lang="fr-FR" sz="1400" dirty="0"/>
        </a:p>
      </dgm:t>
    </dgm:pt>
    <dgm:pt modelId="{B12879D8-92FA-E94C-A453-DB4093AFD150}" type="parTrans" cxnId="{CA59C41E-27C8-8A4D-AE28-8D31DD8763E6}">
      <dgm:prSet/>
      <dgm:spPr/>
      <dgm:t>
        <a:bodyPr/>
        <a:lstStyle/>
        <a:p>
          <a:endParaRPr lang="fr-FR"/>
        </a:p>
      </dgm:t>
    </dgm:pt>
    <dgm:pt modelId="{FF4D1CDF-9302-F74C-8784-BCE4DBAED44E}" type="sibTrans" cxnId="{CA59C41E-27C8-8A4D-AE28-8D31DD8763E6}">
      <dgm:prSet/>
      <dgm:spPr/>
      <dgm:t>
        <a:bodyPr/>
        <a:lstStyle/>
        <a:p>
          <a:endParaRPr lang="fr-FR"/>
        </a:p>
      </dgm:t>
    </dgm:pt>
    <dgm:pt modelId="{8D046CA7-44EC-904B-8FB3-1679B90339EE}">
      <dgm:prSet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fr-FR" sz="1400" dirty="0" smtClean="0"/>
            <a:t>All articles </a:t>
          </a:r>
          <a:r>
            <a:rPr lang="fr-FR" sz="1400" dirty="0" err="1" smtClean="0"/>
            <a:t>since</a:t>
          </a:r>
          <a:r>
            <a:rPr lang="fr-FR" sz="1400" dirty="0" smtClean="0"/>
            <a:t> 2002 </a:t>
          </a:r>
          <a:r>
            <a:rPr lang="fr-FR" sz="1400" u="sng" dirty="0" smtClean="0"/>
            <a:t>MUST</a:t>
          </a:r>
          <a:r>
            <a:rPr lang="fr-FR" sz="1400" dirty="0" smtClean="0"/>
            <a:t> </a:t>
          </a:r>
          <a:r>
            <a:rPr lang="fr-FR" sz="1400" dirty="0" err="1" smtClean="0"/>
            <a:t>be</a:t>
          </a:r>
          <a:r>
            <a:rPr lang="fr-FR" sz="1400" dirty="0" smtClean="0"/>
            <a:t> full </a:t>
          </a:r>
          <a:r>
            <a:rPr lang="fr-FR" sz="1400" dirty="0" err="1" smtClean="0"/>
            <a:t>text</a:t>
          </a:r>
          <a:r>
            <a:rPr lang="fr-FR" sz="1400" dirty="0" smtClean="0"/>
            <a:t/>
          </a:r>
          <a:br>
            <a:rPr lang="fr-FR" sz="1400" dirty="0" smtClean="0"/>
          </a:br>
          <a:r>
            <a:rPr lang="fr-FR" sz="1400" dirty="0" smtClean="0"/>
            <a:t/>
          </a:r>
          <a:br>
            <a:rPr lang="fr-FR" sz="1400" dirty="0" smtClean="0"/>
          </a:br>
          <a:r>
            <a:rPr lang="fr-FR" sz="1100" i="1" dirty="0" smtClean="0"/>
            <a:t>Open or </a:t>
          </a:r>
          <a:r>
            <a:rPr lang="fr-FR" sz="1100" i="1" dirty="0" err="1" smtClean="0"/>
            <a:t>restricted</a:t>
          </a:r>
          <a:r>
            <a:rPr lang="fr-FR" sz="1100" i="1" dirty="0" smtClean="0"/>
            <a:t> </a:t>
          </a:r>
          <a:r>
            <a:rPr lang="fr-FR" sz="1100" i="1" dirty="0" err="1" smtClean="0"/>
            <a:t>access</a:t>
          </a:r>
          <a:r>
            <a:rPr lang="fr-FR" sz="1100" i="1" dirty="0" smtClean="0"/>
            <a:t> </a:t>
          </a:r>
          <a:r>
            <a:rPr lang="fr-FR" sz="1100" i="1" dirty="0" err="1" smtClean="0"/>
            <a:t>according</a:t>
          </a:r>
          <a:r>
            <a:rPr lang="fr-FR" sz="1100" i="1" dirty="0" smtClean="0"/>
            <a:t> to the </a:t>
          </a:r>
          <a:r>
            <a:rPr lang="fr-FR" sz="1100" i="1" dirty="0" err="1" smtClean="0"/>
            <a:t>Publisher’s</a:t>
          </a:r>
          <a:r>
            <a:rPr lang="fr-FR" sz="1100" i="1" dirty="0" smtClean="0"/>
            <a:t> </a:t>
          </a:r>
          <a:r>
            <a:rPr lang="fr-FR" sz="1100" i="1" dirty="0" err="1" smtClean="0"/>
            <a:t>policy</a:t>
          </a:r>
          <a:r>
            <a:rPr lang="fr-FR" sz="1100" i="1" dirty="0" smtClean="0"/>
            <a:t/>
          </a:r>
          <a:br>
            <a:rPr lang="fr-FR" sz="1100" i="1" dirty="0" smtClean="0"/>
          </a:br>
          <a:r>
            <a:rPr lang="fr-FR" sz="1100" i="1" dirty="0" smtClean="0"/>
            <a:t> (ID/OA  </a:t>
          </a:r>
          <a:r>
            <a:rPr lang="fr-FR" sz="1100" i="1" dirty="0" err="1" smtClean="0"/>
            <a:t>immediate</a:t>
          </a:r>
          <a:r>
            <a:rPr lang="fr-FR" sz="1100" i="1" dirty="0" smtClean="0"/>
            <a:t> </a:t>
          </a:r>
          <a:r>
            <a:rPr lang="fr-FR" sz="1100" i="1" dirty="0" err="1" smtClean="0"/>
            <a:t>deposit</a:t>
          </a:r>
          <a:r>
            <a:rPr lang="fr-FR" sz="1100" i="1" dirty="0" smtClean="0"/>
            <a:t> – </a:t>
          </a:r>
          <a:r>
            <a:rPr lang="fr-FR" sz="1100" i="1" dirty="0" err="1" smtClean="0"/>
            <a:t>optional</a:t>
          </a:r>
          <a:r>
            <a:rPr lang="fr-FR" sz="1100" i="1" dirty="0" smtClean="0"/>
            <a:t> </a:t>
          </a:r>
          <a:r>
            <a:rPr lang="fr-FR" sz="1100" i="1" dirty="0" err="1" smtClean="0"/>
            <a:t>access</a:t>
          </a:r>
          <a:r>
            <a:rPr lang="fr-FR" sz="1100" i="1" dirty="0" smtClean="0"/>
            <a:t>)</a:t>
          </a:r>
          <a:endParaRPr lang="fr-FR" sz="1400" dirty="0"/>
        </a:p>
      </dgm:t>
    </dgm:pt>
    <dgm:pt modelId="{5C7F3F18-7582-3941-BB5F-25C7F47D9BCD}" type="parTrans" cxnId="{40CC7585-9482-0146-80FC-EF58CA273261}">
      <dgm:prSet/>
      <dgm:spPr/>
      <dgm:t>
        <a:bodyPr/>
        <a:lstStyle/>
        <a:p>
          <a:endParaRPr lang="fr-FR"/>
        </a:p>
      </dgm:t>
    </dgm:pt>
    <dgm:pt modelId="{639A3EBA-8633-6B45-B697-8B2196033A77}" type="sibTrans" cxnId="{40CC7585-9482-0146-80FC-EF58CA273261}">
      <dgm:prSet/>
      <dgm:spPr/>
      <dgm:t>
        <a:bodyPr/>
        <a:lstStyle/>
        <a:p>
          <a:endParaRPr lang="fr-FR"/>
        </a:p>
      </dgm:t>
    </dgm:pt>
    <dgm:pt modelId="{41664078-5D3E-0C4B-B878-F889D17301BA}">
      <dgm:prSet/>
      <dgm:spPr/>
      <dgm:t>
        <a:bodyPr/>
        <a:lstStyle/>
        <a:p>
          <a:pPr rtl="0"/>
          <a:r>
            <a:rPr lang="fr-FR" dirty="0" smtClean="0"/>
            <a:t>Mandat </a:t>
          </a:r>
          <a:r>
            <a:rPr lang="fr-FR" dirty="0" err="1" smtClean="0"/>
            <a:t>ULg</a:t>
          </a:r>
          <a:endParaRPr lang="fr-FR" dirty="0"/>
        </a:p>
      </dgm:t>
    </dgm:pt>
    <dgm:pt modelId="{6A26D1D6-865D-B446-9A41-89DC5B74A317}" type="parTrans" cxnId="{D16BE87E-8B23-2349-93ED-17FDD9E3FDD8}">
      <dgm:prSet/>
      <dgm:spPr/>
      <dgm:t>
        <a:bodyPr/>
        <a:lstStyle/>
        <a:p>
          <a:endParaRPr lang="fr-FR"/>
        </a:p>
      </dgm:t>
    </dgm:pt>
    <dgm:pt modelId="{641D18A5-7642-7F45-86FD-00670DF9554E}" type="sibTrans" cxnId="{D16BE87E-8B23-2349-93ED-17FDD9E3FDD8}">
      <dgm:prSet/>
      <dgm:spPr/>
      <dgm:t>
        <a:bodyPr/>
        <a:lstStyle/>
        <a:p>
          <a:endParaRPr lang="fr-FR"/>
        </a:p>
      </dgm:t>
    </dgm:pt>
    <dgm:pt modelId="{71ED0FEA-9100-9B43-BD48-9F21A83AC8FA}" type="pres">
      <dgm:prSet presAssocID="{57068942-FE49-A445-9C69-725FD95CB94F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38A7835-C783-0344-9FFD-6BF3DB8D0960}" type="pres">
      <dgm:prSet presAssocID="{41664078-5D3E-0C4B-B878-F889D17301BA}" presName="root1" presStyleCnt="0"/>
      <dgm:spPr/>
    </dgm:pt>
    <dgm:pt modelId="{70642802-4611-DD4D-8890-76BF4CA86B1A}" type="pres">
      <dgm:prSet presAssocID="{41664078-5D3E-0C4B-B878-F889D17301BA}" presName="LevelOneTextNode" presStyleLbl="node0" presStyleIdx="0" presStyleCnt="1" custScaleX="123994" custScaleY="12184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B72D23E5-E6E7-6344-B4E9-928D7DC20CE5}" type="pres">
      <dgm:prSet presAssocID="{41664078-5D3E-0C4B-B878-F889D17301BA}" presName="level2hierChild" presStyleCnt="0"/>
      <dgm:spPr/>
    </dgm:pt>
    <dgm:pt modelId="{6F8E72F8-E69F-8C4C-BE3B-8F06B7D410E2}" type="pres">
      <dgm:prSet presAssocID="{B12879D8-92FA-E94C-A453-DB4093AFD150}" presName="conn2-1" presStyleLbl="parChTrans1D2" presStyleIdx="0" presStyleCnt="2"/>
      <dgm:spPr/>
      <dgm:t>
        <a:bodyPr/>
        <a:lstStyle/>
        <a:p>
          <a:endParaRPr lang="fr-FR"/>
        </a:p>
      </dgm:t>
    </dgm:pt>
    <dgm:pt modelId="{F98F21C6-6BCA-9C4B-AB89-07561DD2DD9A}" type="pres">
      <dgm:prSet presAssocID="{B12879D8-92FA-E94C-A453-DB4093AFD150}" presName="connTx" presStyleLbl="parChTrans1D2" presStyleIdx="0" presStyleCnt="2"/>
      <dgm:spPr/>
      <dgm:t>
        <a:bodyPr/>
        <a:lstStyle/>
        <a:p>
          <a:endParaRPr lang="fr-FR"/>
        </a:p>
      </dgm:t>
    </dgm:pt>
    <dgm:pt modelId="{0B652608-E66E-C648-9B0F-6CA569C70353}" type="pres">
      <dgm:prSet presAssocID="{D6E3E953-2BB8-8E48-9C42-3823346427A3}" presName="root2" presStyleCnt="0"/>
      <dgm:spPr/>
    </dgm:pt>
    <dgm:pt modelId="{093B40D8-D384-8A44-A7C1-441C0C01246D}" type="pres">
      <dgm:prSet presAssocID="{D6E3E953-2BB8-8E48-9C42-3823346427A3}" presName="LevelTwoTextNode" presStyleLbl="node2" presStyleIdx="0" presStyleCnt="2" custScaleX="647039" custScaleY="243295" custLinFactNeighborX="-2718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36704BD-CA99-8E4B-B498-D1FF84B5952F}" type="pres">
      <dgm:prSet presAssocID="{D6E3E953-2BB8-8E48-9C42-3823346427A3}" presName="level3hierChild" presStyleCnt="0"/>
      <dgm:spPr/>
    </dgm:pt>
    <dgm:pt modelId="{92731B97-48EB-4E47-B170-779E5E5143B9}" type="pres">
      <dgm:prSet presAssocID="{5C7F3F18-7582-3941-BB5F-25C7F47D9BCD}" presName="conn2-1" presStyleLbl="parChTrans1D2" presStyleIdx="1" presStyleCnt="2"/>
      <dgm:spPr/>
      <dgm:t>
        <a:bodyPr/>
        <a:lstStyle/>
        <a:p>
          <a:endParaRPr lang="fr-FR"/>
        </a:p>
      </dgm:t>
    </dgm:pt>
    <dgm:pt modelId="{D0C3FBCD-0A1F-094E-86BD-43874A184F33}" type="pres">
      <dgm:prSet presAssocID="{5C7F3F18-7582-3941-BB5F-25C7F47D9BCD}" presName="connTx" presStyleLbl="parChTrans1D2" presStyleIdx="1" presStyleCnt="2"/>
      <dgm:spPr/>
      <dgm:t>
        <a:bodyPr/>
        <a:lstStyle/>
        <a:p>
          <a:endParaRPr lang="fr-FR"/>
        </a:p>
      </dgm:t>
    </dgm:pt>
    <dgm:pt modelId="{83A22A97-653C-4C43-937F-C95296F3DF32}" type="pres">
      <dgm:prSet presAssocID="{8D046CA7-44EC-904B-8FB3-1679B90339EE}" presName="root2" presStyleCnt="0"/>
      <dgm:spPr/>
    </dgm:pt>
    <dgm:pt modelId="{B6A64FDE-23C4-6F4B-ACEB-E39B0BC258B2}" type="pres">
      <dgm:prSet presAssocID="{8D046CA7-44EC-904B-8FB3-1679B90339EE}" presName="LevelTwoTextNode" presStyleLbl="node2" presStyleIdx="1" presStyleCnt="2" custScaleX="647039" custScaleY="374383" custLinFactNeighborX="-151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791660DA-8F82-C247-AD17-B668C78034A9}" type="pres">
      <dgm:prSet presAssocID="{8D046CA7-44EC-904B-8FB3-1679B90339EE}" presName="level3hierChild" presStyleCnt="0"/>
      <dgm:spPr/>
    </dgm:pt>
  </dgm:ptLst>
  <dgm:cxnLst>
    <dgm:cxn modelId="{17786F37-B9AD-D346-BD4D-50EB02D43885}" type="presOf" srcId="{B12879D8-92FA-E94C-A453-DB4093AFD150}" destId="{6F8E72F8-E69F-8C4C-BE3B-8F06B7D410E2}" srcOrd="0" destOrd="0" presId="urn:microsoft.com/office/officeart/2008/layout/HorizontalMultiLevelHierarchy"/>
    <dgm:cxn modelId="{54B5F997-CEA9-5F46-8DED-80A76A85005E}" type="presOf" srcId="{B12879D8-92FA-E94C-A453-DB4093AFD150}" destId="{F98F21C6-6BCA-9C4B-AB89-07561DD2DD9A}" srcOrd="1" destOrd="0" presId="urn:microsoft.com/office/officeart/2008/layout/HorizontalMultiLevelHierarchy"/>
    <dgm:cxn modelId="{CA59C41E-27C8-8A4D-AE28-8D31DD8763E6}" srcId="{41664078-5D3E-0C4B-B878-F889D17301BA}" destId="{D6E3E953-2BB8-8E48-9C42-3823346427A3}" srcOrd="0" destOrd="0" parTransId="{B12879D8-92FA-E94C-A453-DB4093AFD150}" sibTransId="{FF4D1CDF-9302-F74C-8784-BCE4DBAED44E}"/>
    <dgm:cxn modelId="{4B382192-1537-0C45-99F2-6D71B8125DC8}" type="presOf" srcId="{5C7F3F18-7582-3941-BB5F-25C7F47D9BCD}" destId="{D0C3FBCD-0A1F-094E-86BD-43874A184F33}" srcOrd="1" destOrd="0" presId="urn:microsoft.com/office/officeart/2008/layout/HorizontalMultiLevelHierarchy"/>
    <dgm:cxn modelId="{F9FBD03F-81B8-164C-B662-18AC0C2239DA}" type="presOf" srcId="{57068942-FE49-A445-9C69-725FD95CB94F}" destId="{71ED0FEA-9100-9B43-BD48-9F21A83AC8FA}" srcOrd="0" destOrd="0" presId="urn:microsoft.com/office/officeart/2008/layout/HorizontalMultiLevelHierarchy"/>
    <dgm:cxn modelId="{40CC7585-9482-0146-80FC-EF58CA273261}" srcId="{41664078-5D3E-0C4B-B878-F889D17301BA}" destId="{8D046CA7-44EC-904B-8FB3-1679B90339EE}" srcOrd="1" destOrd="0" parTransId="{5C7F3F18-7582-3941-BB5F-25C7F47D9BCD}" sibTransId="{639A3EBA-8633-6B45-B697-8B2196033A77}"/>
    <dgm:cxn modelId="{0AF2F541-DF61-F34F-B3A8-E867E0B35963}" type="presOf" srcId="{5C7F3F18-7582-3941-BB5F-25C7F47D9BCD}" destId="{92731B97-48EB-4E47-B170-779E5E5143B9}" srcOrd="0" destOrd="0" presId="urn:microsoft.com/office/officeart/2008/layout/HorizontalMultiLevelHierarchy"/>
    <dgm:cxn modelId="{ECD6EFA0-B954-8644-93CB-71685FE3533F}" type="presOf" srcId="{8D046CA7-44EC-904B-8FB3-1679B90339EE}" destId="{B6A64FDE-23C4-6F4B-ACEB-E39B0BC258B2}" srcOrd="0" destOrd="0" presId="urn:microsoft.com/office/officeart/2008/layout/HorizontalMultiLevelHierarchy"/>
    <dgm:cxn modelId="{D16BE87E-8B23-2349-93ED-17FDD9E3FDD8}" srcId="{57068942-FE49-A445-9C69-725FD95CB94F}" destId="{41664078-5D3E-0C4B-B878-F889D17301BA}" srcOrd="0" destOrd="0" parTransId="{6A26D1D6-865D-B446-9A41-89DC5B74A317}" sibTransId="{641D18A5-7642-7F45-86FD-00670DF9554E}"/>
    <dgm:cxn modelId="{2DF43CFC-D57E-514A-BFFC-9C39E59F22A7}" type="presOf" srcId="{41664078-5D3E-0C4B-B878-F889D17301BA}" destId="{70642802-4611-DD4D-8890-76BF4CA86B1A}" srcOrd="0" destOrd="0" presId="urn:microsoft.com/office/officeart/2008/layout/HorizontalMultiLevelHierarchy"/>
    <dgm:cxn modelId="{8B351B3A-1FF2-BB4E-BDC5-2FEA1F13B19E}" type="presOf" srcId="{D6E3E953-2BB8-8E48-9C42-3823346427A3}" destId="{093B40D8-D384-8A44-A7C1-441C0C01246D}" srcOrd="0" destOrd="0" presId="urn:microsoft.com/office/officeart/2008/layout/HorizontalMultiLevelHierarchy"/>
    <dgm:cxn modelId="{3CCEFD23-0884-F94C-902A-B4B890F84165}" type="presParOf" srcId="{71ED0FEA-9100-9B43-BD48-9F21A83AC8FA}" destId="{C38A7835-C783-0344-9FFD-6BF3DB8D0960}" srcOrd="0" destOrd="0" presId="urn:microsoft.com/office/officeart/2008/layout/HorizontalMultiLevelHierarchy"/>
    <dgm:cxn modelId="{54309BCF-97F7-D54F-BD02-27281425247A}" type="presParOf" srcId="{C38A7835-C783-0344-9FFD-6BF3DB8D0960}" destId="{70642802-4611-DD4D-8890-76BF4CA86B1A}" srcOrd="0" destOrd="0" presId="urn:microsoft.com/office/officeart/2008/layout/HorizontalMultiLevelHierarchy"/>
    <dgm:cxn modelId="{A8F9079B-6AF4-7441-A09E-B57601544F33}" type="presParOf" srcId="{C38A7835-C783-0344-9FFD-6BF3DB8D0960}" destId="{B72D23E5-E6E7-6344-B4E9-928D7DC20CE5}" srcOrd="1" destOrd="0" presId="urn:microsoft.com/office/officeart/2008/layout/HorizontalMultiLevelHierarchy"/>
    <dgm:cxn modelId="{755B6125-D089-2940-971D-E365F205BE27}" type="presParOf" srcId="{B72D23E5-E6E7-6344-B4E9-928D7DC20CE5}" destId="{6F8E72F8-E69F-8C4C-BE3B-8F06B7D410E2}" srcOrd="0" destOrd="0" presId="urn:microsoft.com/office/officeart/2008/layout/HorizontalMultiLevelHierarchy"/>
    <dgm:cxn modelId="{D15A5C35-6304-AC43-93F7-5CF9AA078FBB}" type="presParOf" srcId="{6F8E72F8-E69F-8C4C-BE3B-8F06B7D410E2}" destId="{F98F21C6-6BCA-9C4B-AB89-07561DD2DD9A}" srcOrd="0" destOrd="0" presId="urn:microsoft.com/office/officeart/2008/layout/HorizontalMultiLevelHierarchy"/>
    <dgm:cxn modelId="{C004F819-C632-4842-B9A6-DC23ADDE0120}" type="presParOf" srcId="{B72D23E5-E6E7-6344-B4E9-928D7DC20CE5}" destId="{0B652608-E66E-C648-9B0F-6CA569C70353}" srcOrd="1" destOrd="0" presId="urn:microsoft.com/office/officeart/2008/layout/HorizontalMultiLevelHierarchy"/>
    <dgm:cxn modelId="{3D9B0BB7-49F8-8A4C-81E3-252062CD9C62}" type="presParOf" srcId="{0B652608-E66E-C648-9B0F-6CA569C70353}" destId="{093B40D8-D384-8A44-A7C1-441C0C01246D}" srcOrd="0" destOrd="0" presId="urn:microsoft.com/office/officeart/2008/layout/HorizontalMultiLevelHierarchy"/>
    <dgm:cxn modelId="{A76B45F9-5749-5449-A4F4-055FD81CE0E1}" type="presParOf" srcId="{0B652608-E66E-C648-9B0F-6CA569C70353}" destId="{136704BD-CA99-8E4B-B498-D1FF84B5952F}" srcOrd="1" destOrd="0" presId="urn:microsoft.com/office/officeart/2008/layout/HorizontalMultiLevelHierarchy"/>
    <dgm:cxn modelId="{9D2A81B5-F79B-DF46-91FE-94E98827ADBE}" type="presParOf" srcId="{B72D23E5-E6E7-6344-B4E9-928D7DC20CE5}" destId="{92731B97-48EB-4E47-B170-779E5E5143B9}" srcOrd="2" destOrd="0" presId="urn:microsoft.com/office/officeart/2008/layout/HorizontalMultiLevelHierarchy"/>
    <dgm:cxn modelId="{7B807194-B491-6543-B437-C1BF01C7DC64}" type="presParOf" srcId="{92731B97-48EB-4E47-B170-779E5E5143B9}" destId="{D0C3FBCD-0A1F-094E-86BD-43874A184F33}" srcOrd="0" destOrd="0" presId="urn:microsoft.com/office/officeart/2008/layout/HorizontalMultiLevelHierarchy"/>
    <dgm:cxn modelId="{8F0B6E98-B7B5-7F44-A726-6991665853DD}" type="presParOf" srcId="{B72D23E5-E6E7-6344-B4E9-928D7DC20CE5}" destId="{83A22A97-653C-4C43-937F-C95296F3DF32}" srcOrd="3" destOrd="0" presId="urn:microsoft.com/office/officeart/2008/layout/HorizontalMultiLevelHierarchy"/>
    <dgm:cxn modelId="{B7196025-F22D-2649-AC64-D23BCA919E2B}" type="presParOf" srcId="{83A22A97-653C-4C43-937F-C95296F3DF32}" destId="{B6A64FDE-23C4-6F4B-ACEB-E39B0BC258B2}" srcOrd="0" destOrd="0" presId="urn:microsoft.com/office/officeart/2008/layout/HorizontalMultiLevelHierarchy"/>
    <dgm:cxn modelId="{9EA2621A-26AC-294E-9B2B-F9A4EB97B45D}" type="presParOf" srcId="{83A22A97-653C-4C43-937F-C95296F3DF32}" destId="{791660DA-8F82-C247-AD17-B668C78034A9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A502FEF-5E79-9D4B-8F9B-80BB9B4802D1}" type="doc">
      <dgm:prSet loTypeId="urn:microsoft.com/office/officeart/2005/8/layout/arrow3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B7058DE6-24E0-AF40-A416-8C4515A06FD7}">
      <dgm:prSet/>
      <dgm:spPr/>
      <dgm:t>
        <a:bodyPr/>
        <a:lstStyle/>
        <a:p>
          <a:pPr rtl="0"/>
          <a:r>
            <a:rPr lang="fr-FR" dirty="0" smtClean="0"/>
            <a:t>Maximise </a:t>
          </a:r>
          <a:r>
            <a:rPr lang="fr-FR" dirty="0" err="1" smtClean="0"/>
            <a:t>benefits</a:t>
          </a:r>
          <a:endParaRPr lang="fr-FR" dirty="0"/>
        </a:p>
      </dgm:t>
    </dgm:pt>
    <dgm:pt modelId="{53515DAD-642F-A54C-A3B7-E9C58C36CDB8}" type="parTrans" cxnId="{D4864A9B-082D-7E49-9C99-C3C3F8ABB95C}">
      <dgm:prSet/>
      <dgm:spPr/>
      <dgm:t>
        <a:bodyPr/>
        <a:lstStyle/>
        <a:p>
          <a:endParaRPr lang="fr-FR"/>
        </a:p>
      </dgm:t>
    </dgm:pt>
    <dgm:pt modelId="{7C0ADD97-845E-474A-937C-D1FE1F914050}" type="sibTrans" cxnId="{D4864A9B-082D-7E49-9C99-C3C3F8ABB95C}">
      <dgm:prSet/>
      <dgm:spPr/>
      <dgm:t>
        <a:bodyPr/>
        <a:lstStyle/>
        <a:p>
          <a:endParaRPr lang="fr-FR"/>
        </a:p>
      </dgm:t>
    </dgm:pt>
    <dgm:pt modelId="{CEFAD67E-ED57-B449-B1BE-0F9C257BA2A1}">
      <dgm:prSet/>
      <dgm:spPr/>
      <dgm:t>
        <a:bodyPr/>
        <a:lstStyle/>
        <a:p>
          <a:pPr rtl="0"/>
          <a:r>
            <a:rPr lang="fr-FR" dirty="0" err="1" smtClean="0"/>
            <a:t>Reduce</a:t>
          </a:r>
          <a:r>
            <a:rPr lang="fr-FR" dirty="0" smtClean="0"/>
            <a:t> </a:t>
          </a:r>
          <a:r>
            <a:rPr lang="fr-FR" dirty="0" err="1" smtClean="0"/>
            <a:t>constraints</a:t>
          </a:r>
          <a:endParaRPr lang="fr-FR" dirty="0"/>
        </a:p>
      </dgm:t>
    </dgm:pt>
    <dgm:pt modelId="{482E10AD-D726-CC4F-BB18-686DB93D5814}" type="parTrans" cxnId="{CA62B8AE-0ED7-B944-8E73-9F217A119E7E}">
      <dgm:prSet/>
      <dgm:spPr/>
      <dgm:t>
        <a:bodyPr/>
        <a:lstStyle/>
        <a:p>
          <a:endParaRPr lang="fr-FR"/>
        </a:p>
      </dgm:t>
    </dgm:pt>
    <dgm:pt modelId="{5EF3BF8A-6EF5-F040-A6C3-F5404C2C68FF}" type="sibTrans" cxnId="{CA62B8AE-0ED7-B944-8E73-9F217A119E7E}">
      <dgm:prSet/>
      <dgm:spPr/>
      <dgm:t>
        <a:bodyPr/>
        <a:lstStyle/>
        <a:p>
          <a:endParaRPr lang="fr-FR"/>
        </a:p>
      </dgm:t>
    </dgm:pt>
    <dgm:pt modelId="{740ADC1A-B54B-F941-8C47-4EF3643BB1B8}" type="pres">
      <dgm:prSet presAssocID="{DA502FEF-5E79-9D4B-8F9B-80BB9B4802D1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1C5F75D7-180C-C34D-8B41-54D84D01AAED}" type="pres">
      <dgm:prSet presAssocID="{DA502FEF-5E79-9D4B-8F9B-80BB9B4802D1}" presName="divider" presStyleLbl="fgShp" presStyleIdx="0" presStyleCnt="1" custAng="21473386"/>
      <dgm:spPr/>
    </dgm:pt>
    <dgm:pt modelId="{BDA0E462-4D6A-CA49-9093-FA6C0821A837}" type="pres">
      <dgm:prSet presAssocID="{B7058DE6-24E0-AF40-A416-8C4515A06FD7}" presName="downArrow" presStyleLbl="node1" presStyleIdx="0" presStyleCnt="2" custLinFactNeighborX="15708"/>
      <dgm:spPr/>
    </dgm:pt>
    <dgm:pt modelId="{EB7F4397-1F84-8C48-A0B0-69EBBABB1D76}" type="pres">
      <dgm:prSet presAssocID="{B7058DE6-24E0-AF40-A416-8C4515A06FD7}" presName="downArrow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06BAAB8-383C-1D45-B682-AC74F5D8C3F5}" type="pres">
      <dgm:prSet presAssocID="{CEFAD67E-ED57-B449-B1BE-0F9C257BA2A1}" presName="upArrow" presStyleLbl="node1" presStyleIdx="1" presStyleCnt="2" custLinFactNeighborX="-6426"/>
      <dgm:spPr/>
    </dgm:pt>
    <dgm:pt modelId="{F4FDE548-14BB-7942-8C5E-B86BE7E719E3}" type="pres">
      <dgm:prSet presAssocID="{CEFAD67E-ED57-B449-B1BE-0F9C257BA2A1}" presName="upArrow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D4864A9B-082D-7E49-9C99-C3C3F8ABB95C}" srcId="{DA502FEF-5E79-9D4B-8F9B-80BB9B4802D1}" destId="{B7058DE6-24E0-AF40-A416-8C4515A06FD7}" srcOrd="0" destOrd="0" parTransId="{53515DAD-642F-A54C-A3B7-E9C58C36CDB8}" sibTransId="{7C0ADD97-845E-474A-937C-D1FE1F914050}"/>
    <dgm:cxn modelId="{1F6A4F17-26F4-5A4F-9718-AD836C91BF0C}" type="presOf" srcId="{CEFAD67E-ED57-B449-B1BE-0F9C257BA2A1}" destId="{F4FDE548-14BB-7942-8C5E-B86BE7E719E3}" srcOrd="0" destOrd="0" presId="urn:microsoft.com/office/officeart/2005/8/layout/arrow3"/>
    <dgm:cxn modelId="{F81144A1-7E97-C441-8042-E780C4F7A777}" type="presOf" srcId="{B7058DE6-24E0-AF40-A416-8C4515A06FD7}" destId="{EB7F4397-1F84-8C48-A0B0-69EBBABB1D76}" srcOrd="0" destOrd="0" presId="urn:microsoft.com/office/officeart/2005/8/layout/arrow3"/>
    <dgm:cxn modelId="{07C98CB1-F8D6-A24E-BAE1-1BD478AEA994}" type="presOf" srcId="{DA502FEF-5E79-9D4B-8F9B-80BB9B4802D1}" destId="{740ADC1A-B54B-F941-8C47-4EF3643BB1B8}" srcOrd="0" destOrd="0" presId="urn:microsoft.com/office/officeart/2005/8/layout/arrow3"/>
    <dgm:cxn modelId="{CA62B8AE-0ED7-B944-8E73-9F217A119E7E}" srcId="{DA502FEF-5E79-9D4B-8F9B-80BB9B4802D1}" destId="{CEFAD67E-ED57-B449-B1BE-0F9C257BA2A1}" srcOrd="1" destOrd="0" parTransId="{482E10AD-D726-CC4F-BB18-686DB93D5814}" sibTransId="{5EF3BF8A-6EF5-F040-A6C3-F5404C2C68FF}"/>
    <dgm:cxn modelId="{03CEA276-61B5-F946-A0C7-2B98D62FB19B}" type="presParOf" srcId="{740ADC1A-B54B-F941-8C47-4EF3643BB1B8}" destId="{1C5F75D7-180C-C34D-8B41-54D84D01AAED}" srcOrd="0" destOrd="0" presId="urn:microsoft.com/office/officeart/2005/8/layout/arrow3"/>
    <dgm:cxn modelId="{D5AB10CC-C476-E144-A763-5CABA38A1275}" type="presParOf" srcId="{740ADC1A-B54B-F941-8C47-4EF3643BB1B8}" destId="{BDA0E462-4D6A-CA49-9093-FA6C0821A837}" srcOrd="1" destOrd="0" presId="urn:microsoft.com/office/officeart/2005/8/layout/arrow3"/>
    <dgm:cxn modelId="{221EAEFE-4A67-5B41-8F35-06086D248B01}" type="presParOf" srcId="{740ADC1A-B54B-F941-8C47-4EF3643BB1B8}" destId="{EB7F4397-1F84-8C48-A0B0-69EBBABB1D76}" srcOrd="2" destOrd="0" presId="urn:microsoft.com/office/officeart/2005/8/layout/arrow3"/>
    <dgm:cxn modelId="{4937AE8B-7EEA-CE44-B50F-6AFA3A303D21}" type="presParOf" srcId="{740ADC1A-B54B-F941-8C47-4EF3643BB1B8}" destId="{B06BAAB8-383C-1D45-B682-AC74F5D8C3F5}" srcOrd="3" destOrd="0" presId="urn:microsoft.com/office/officeart/2005/8/layout/arrow3"/>
    <dgm:cxn modelId="{7E9D3EF5-2977-9146-9B3C-0ACC6B64E317}" type="presParOf" srcId="{740ADC1A-B54B-F941-8C47-4EF3643BB1B8}" destId="{F4FDE548-14BB-7942-8C5E-B86BE7E719E3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59D4E15-EEA2-4D26-8947-E5129B983449}" type="doc">
      <dgm:prSet loTypeId="urn:microsoft.com/office/officeart/2005/8/layout/lProcess3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01F84E1-6FBE-41C0-B93A-ECCEF2E21C70}">
      <dgm:prSet custT="1"/>
      <dgm:spPr/>
      <dgm:t>
        <a:bodyPr/>
        <a:lstStyle/>
        <a:p>
          <a:pPr rtl="0"/>
          <a:r>
            <a:rPr lang="fr-BE" sz="1400" dirty="0" smtClean="0"/>
            <a:t>ULg researchers publish more than expected</a:t>
          </a:r>
          <a:endParaRPr lang="en-US" sz="1400" dirty="0"/>
        </a:p>
      </dgm:t>
    </dgm:pt>
    <dgm:pt modelId="{E8A0FF04-0128-42DC-AC18-BF5F93E37AAA}" type="parTrans" cxnId="{2F1F3FC9-8B7B-4D2F-8DE8-AB3F3DD174EC}">
      <dgm:prSet/>
      <dgm:spPr/>
      <dgm:t>
        <a:bodyPr/>
        <a:lstStyle/>
        <a:p>
          <a:endParaRPr lang="en-US" sz="1400"/>
        </a:p>
      </dgm:t>
    </dgm:pt>
    <dgm:pt modelId="{6CE35C6A-CA46-4285-9CF4-6F03098674D5}" type="sibTrans" cxnId="{2F1F3FC9-8B7B-4D2F-8DE8-AB3F3DD174EC}">
      <dgm:prSet/>
      <dgm:spPr/>
      <dgm:t>
        <a:bodyPr/>
        <a:lstStyle/>
        <a:p>
          <a:endParaRPr lang="en-US" sz="1400"/>
        </a:p>
      </dgm:t>
    </dgm:pt>
    <dgm:pt modelId="{05961EB5-5EDA-44EC-8689-14A79916D85D}">
      <dgm:prSet custT="1"/>
      <dgm:spPr/>
      <dgm:t>
        <a:bodyPr/>
        <a:lstStyle/>
        <a:p>
          <a:pPr rtl="0"/>
          <a:r>
            <a:rPr lang="fr-BE" sz="1400" dirty="0" smtClean="0"/>
            <a:t>A lot of work remains for previous years *</a:t>
          </a:r>
          <a:endParaRPr lang="fr-FR" sz="1400" dirty="0"/>
        </a:p>
      </dgm:t>
    </dgm:pt>
    <dgm:pt modelId="{CC21A225-72DF-4EED-9DA4-6FEE1E0DBAC7}" type="parTrans" cxnId="{D8B0846D-CCC8-48D0-8FDB-C6DAF3E4D46C}">
      <dgm:prSet/>
      <dgm:spPr/>
      <dgm:t>
        <a:bodyPr/>
        <a:lstStyle/>
        <a:p>
          <a:endParaRPr lang="en-US" sz="1400"/>
        </a:p>
      </dgm:t>
    </dgm:pt>
    <dgm:pt modelId="{8BD6DA85-7E71-4EDF-9548-53C38A307929}" type="sibTrans" cxnId="{D8B0846D-CCC8-48D0-8FDB-C6DAF3E4D46C}">
      <dgm:prSet/>
      <dgm:spPr/>
      <dgm:t>
        <a:bodyPr/>
        <a:lstStyle/>
        <a:p>
          <a:endParaRPr lang="en-US" sz="1400"/>
        </a:p>
      </dgm:t>
    </dgm:pt>
    <dgm:pt modelId="{A32AA5ED-CC3D-A343-A4A3-97B08476480D}">
      <dgm:prSet custT="1"/>
      <dgm:spPr/>
      <dgm:t>
        <a:bodyPr/>
        <a:lstStyle/>
        <a:p>
          <a:pPr rtl="0"/>
          <a:r>
            <a:rPr lang="fr-BE" sz="1400" dirty="0" smtClean="0"/>
            <a:t>Maximum per year not yet reached</a:t>
          </a:r>
          <a:endParaRPr lang="en-US" sz="1400" dirty="0"/>
        </a:p>
      </dgm:t>
    </dgm:pt>
    <dgm:pt modelId="{1A77D703-CAF3-CF42-8F08-1A2CFB07F67A}" type="parTrans" cxnId="{7FBDD1F3-532F-6744-A3C4-2B91A118525F}">
      <dgm:prSet/>
      <dgm:spPr/>
      <dgm:t>
        <a:bodyPr/>
        <a:lstStyle/>
        <a:p>
          <a:endParaRPr lang="fr-FR" sz="1400"/>
        </a:p>
      </dgm:t>
    </dgm:pt>
    <dgm:pt modelId="{4810EE6B-BEE0-C64C-8C88-6F5035448369}" type="sibTrans" cxnId="{7FBDD1F3-532F-6744-A3C4-2B91A118525F}">
      <dgm:prSet/>
      <dgm:spPr/>
      <dgm:t>
        <a:bodyPr/>
        <a:lstStyle/>
        <a:p>
          <a:endParaRPr lang="fr-FR" sz="1400"/>
        </a:p>
      </dgm:t>
    </dgm:pt>
    <dgm:pt modelId="{7014BED4-4D70-4C51-8B46-21EF52757CE1}" type="pres">
      <dgm:prSet presAssocID="{359D4E15-EEA2-4D26-8947-E5129B983449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D0436081-2B85-EA49-B952-0B91C7A48E87}" type="pres">
      <dgm:prSet presAssocID="{A32AA5ED-CC3D-A343-A4A3-97B08476480D}" presName="horFlow" presStyleCnt="0"/>
      <dgm:spPr/>
    </dgm:pt>
    <dgm:pt modelId="{C84965C5-32FC-5048-93E7-178EB38D03C5}" type="pres">
      <dgm:prSet presAssocID="{A32AA5ED-CC3D-A343-A4A3-97B08476480D}" presName="bigChev" presStyleLbl="node1" presStyleIdx="0" presStyleCnt="3" custScaleY="67072" custLinFactNeighborY="-69292"/>
      <dgm:spPr/>
      <dgm:t>
        <a:bodyPr/>
        <a:lstStyle/>
        <a:p>
          <a:endParaRPr lang="fr-FR"/>
        </a:p>
      </dgm:t>
    </dgm:pt>
    <dgm:pt modelId="{0E4B764A-CEA0-7746-B575-74A373A55EF3}" type="pres">
      <dgm:prSet presAssocID="{A32AA5ED-CC3D-A343-A4A3-97B08476480D}" presName="vSp" presStyleCnt="0"/>
      <dgm:spPr/>
    </dgm:pt>
    <dgm:pt modelId="{9CAD8810-2E74-42EC-ACDC-236DD160F714}" type="pres">
      <dgm:prSet presAssocID="{F01F84E1-6FBE-41C0-B93A-ECCEF2E21C70}" presName="horFlow" presStyleCnt="0"/>
      <dgm:spPr/>
      <dgm:t>
        <a:bodyPr/>
        <a:lstStyle/>
        <a:p>
          <a:endParaRPr lang="en-US"/>
        </a:p>
      </dgm:t>
    </dgm:pt>
    <dgm:pt modelId="{9B3DADBE-A9F4-4934-A314-971E8A1B8C5C}" type="pres">
      <dgm:prSet presAssocID="{F01F84E1-6FBE-41C0-B93A-ECCEF2E21C70}" presName="bigChev" presStyleLbl="node1" presStyleIdx="1" presStyleCnt="3" custScaleY="74051" custLinFactNeighborY="24901"/>
      <dgm:spPr/>
      <dgm:t>
        <a:bodyPr/>
        <a:lstStyle/>
        <a:p>
          <a:endParaRPr lang="en-US"/>
        </a:p>
      </dgm:t>
    </dgm:pt>
    <dgm:pt modelId="{738A32DF-D52D-4BE2-9C4B-21540FE829B8}" type="pres">
      <dgm:prSet presAssocID="{F01F84E1-6FBE-41C0-B93A-ECCEF2E21C70}" presName="vSp" presStyleCnt="0"/>
      <dgm:spPr/>
      <dgm:t>
        <a:bodyPr/>
        <a:lstStyle/>
        <a:p>
          <a:endParaRPr lang="en-US"/>
        </a:p>
      </dgm:t>
    </dgm:pt>
    <dgm:pt modelId="{BE3D480E-EE5C-4EFB-9DF3-374985DC61A5}" type="pres">
      <dgm:prSet presAssocID="{05961EB5-5EDA-44EC-8689-14A79916D85D}" presName="horFlow" presStyleCnt="0"/>
      <dgm:spPr/>
      <dgm:t>
        <a:bodyPr/>
        <a:lstStyle/>
        <a:p>
          <a:endParaRPr lang="en-US"/>
        </a:p>
      </dgm:t>
    </dgm:pt>
    <dgm:pt modelId="{CFFA327C-3CBE-4AE9-B1AF-8298C5FAC71D}" type="pres">
      <dgm:prSet presAssocID="{05961EB5-5EDA-44EC-8689-14A79916D85D}" presName="bigChev" presStyleLbl="node1" presStyleIdx="2" presStyleCnt="3" custScaleY="59861" custLinFactNeighborY="57489"/>
      <dgm:spPr/>
      <dgm:t>
        <a:bodyPr/>
        <a:lstStyle/>
        <a:p>
          <a:endParaRPr lang="en-US"/>
        </a:p>
      </dgm:t>
    </dgm:pt>
  </dgm:ptLst>
  <dgm:cxnLst>
    <dgm:cxn modelId="{66F23769-C12D-D840-B6E4-BA13DA76DA50}" type="presOf" srcId="{F01F84E1-6FBE-41C0-B93A-ECCEF2E21C70}" destId="{9B3DADBE-A9F4-4934-A314-971E8A1B8C5C}" srcOrd="0" destOrd="0" presId="urn:microsoft.com/office/officeart/2005/8/layout/lProcess3"/>
    <dgm:cxn modelId="{2F1F3FC9-8B7B-4D2F-8DE8-AB3F3DD174EC}" srcId="{359D4E15-EEA2-4D26-8947-E5129B983449}" destId="{F01F84E1-6FBE-41C0-B93A-ECCEF2E21C70}" srcOrd="1" destOrd="0" parTransId="{E8A0FF04-0128-42DC-AC18-BF5F93E37AAA}" sibTransId="{6CE35C6A-CA46-4285-9CF4-6F03098674D5}"/>
    <dgm:cxn modelId="{D8B0846D-CCC8-48D0-8FDB-C6DAF3E4D46C}" srcId="{359D4E15-EEA2-4D26-8947-E5129B983449}" destId="{05961EB5-5EDA-44EC-8689-14A79916D85D}" srcOrd="2" destOrd="0" parTransId="{CC21A225-72DF-4EED-9DA4-6FEE1E0DBAC7}" sibTransId="{8BD6DA85-7E71-4EDF-9548-53C38A307929}"/>
    <dgm:cxn modelId="{32D5BD7C-96E1-CF4E-B4A9-77C354A7628A}" type="presOf" srcId="{359D4E15-EEA2-4D26-8947-E5129B983449}" destId="{7014BED4-4D70-4C51-8B46-21EF52757CE1}" srcOrd="0" destOrd="0" presId="urn:microsoft.com/office/officeart/2005/8/layout/lProcess3"/>
    <dgm:cxn modelId="{7FBDD1F3-532F-6744-A3C4-2B91A118525F}" srcId="{359D4E15-EEA2-4D26-8947-E5129B983449}" destId="{A32AA5ED-CC3D-A343-A4A3-97B08476480D}" srcOrd="0" destOrd="0" parTransId="{1A77D703-CAF3-CF42-8F08-1A2CFB07F67A}" sibTransId="{4810EE6B-BEE0-C64C-8C88-6F5035448369}"/>
    <dgm:cxn modelId="{0505DA89-34A1-E74D-8688-8EFFFCDF32AF}" type="presOf" srcId="{05961EB5-5EDA-44EC-8689-14A79916D85D}" destId="{CFFA327C-3CBE-4AE9-B1AF-8298C5FAC71D}" srcOrd="0" destOrd="0" presId="urn:microsoft.com/office/officeart/2005/8/layout/lProcess3"/>
    <dgm:cxn modelId="{09931F7F-6BA2-834D-B92A-EC8902F2781F}" type="presOf" srcId="{A32AA5ED-CC3D-A343-A4A3-97B08476480D}" destId="{C84965C5-32FC-5048-93E7-178EB38D03C5}" srcOrd="0" destOrd="0" presId="urn:microsoft.com/office/officeart/2005/8/layout/lProcess3"/>
    <dgm:cxn modelId="{93B986F2-A7E5-AA42-9ECA-2F5CB5C0EA70}" type="presParOf" srcId="{7014BED4-4D70-4C51-8B46-21EF52757CE1}" destId="{D0436081-2B85-EA49-B952-0B91C7A48E87}" srcOrd="0" destOrd="0" presId="urn:microsoft.com/office/officeart/2005/8/layout/lProcess3"/>
    <dgm:cxn modelId="{76FB33C2-D1DF-B042-AA1C-C4BA037693CB}" type="presParOf" srcId="{D0436081-2B85-EA49-B952-0B91C7A48E87}" destId="{C84965C5-32FC-5048-93E7-178EB38D03C5}" srcOrd="0" destOrd="0" presId="urn:microsoft.com/office/officeart/2005/8/layout/lProcess3"/>
    <dgm:cxn modelId="{2A92C2D2-CE8D-B14B-A090-495A6B8CDEAD}" type="presParOf" srcId="{7014BED4-4D70-4C51-8B46-21EF52757CE1}" destId="{0E4B764A-CEA0-7746-B575-74A373A55EF3}" srcOrd="1" destOrd="0" presId="urn:microsoft.com/office/officeart/2005/8/layout/lProcess3"/>
    <dgm:cxn modelId="{6EEEFE25-A7BF-FC46-8820-86A6097EB361}" type="presParOf" srcId="{7014BED4-4D70-4C51-8B46-21EF52757CE1}" destId="{9CAD8810-2E74-42EC-ACDC-236DD160F714}" srcOrd="2" destOrd="0" presId="urn:microsoft.com/office/officeart/2005/8/layout/lProcess3"/>
    <dgm:cxn modelId="{7C28E34F-4F52-074E-A9B6-E1D10358675D}" type="presParOf" srcId="{9CAD8810-2E74-42EC-ACDC-236DD160F714}" destId="{9B3DADBE-A9F4-4934-A314-971E8A1B8C5C}" srcOrd="0" destOrd="0" presId="urn:microsoft.com/office/officeart/2005/8/layout/lProcess3"/>
    <dgm:cxn modelId="{93143178-A961-814A-8FC3-46FBF6A5A0B5}" type="presParOf" srcId="{7014BED4-4D70-4C51-8B46-21EF52757CE1}" destId="{738A32DF-D52D-4BE2-9C4B-21540FE829B8}" srcOrd="3" destOrd="0" presId="urn:microsoft.com/office/officeart/2005/8/layout/lProcess3"/>
    <dgm:cxn modelId="{7B634579-F514-D44F-822B-AD87B87BE0E0}" type="presParOf" srcId="{7014BED4-4D70-4C51-8B46-21EF52757CE1}" destId="{BE3D480E-EE5C-4EFB-9DF3-374985DC61A5}" srcOrd="4" destOrd="0" presId="urn:microsoft.com/office/officeart/2005/8/layout/lProcess3"/>
    <dgm:cxn modelId="{484D3B94-ACA9-354A-9FA0-A92A7797A851}" type="presParOf" srcId="{BE3D480E-EE5C-4EFB-9DF3-374985DC61A5}" destId="{CFFA327C-3CBE-4AE9-B1AF-8298C5FAC71D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2F7541-C8F9-3141-BC13-83D770C98761}">
      <dsp:nvSpPr>
        <dsp:cNvPr id="0" name=""/>
        <dsp:cNvSpPr/>
      </dsp:nvSpPr>
      <dsp:spPr>
        <a:xfrm>
          <a:off x="0" y="978774"/>
          <a:ext cx="3483616" cy="1393446"/>
        </a:xfrm>
        <a:prstGeom prst="leftRightRibbon">
          <a:avLst/>
        </a:prstGeom>
        <a:gradFill rotWithShape="0">
          <a:gsLst>
            <a:gs pos="0">
              <a:schemeClr val="accent1">
                <a:lumMod val="50000"/>
              </a:schemeClr>
            </a:gs>
            <a:gs pos="100000">
              <a:schemeClr val="bg2">
                <a:lumMod val="40000"/>
                <a:lumOff val="60000"/>
              </a:schemeClr>
            </a:gs>
            <a:gs pos="16000">
              <a:schemeClr val="accent1"/>
            </a:gs>
          </a:gsLst>
          <a:lin ang="16200000" scaled="1"/>
        </a:gradFill>
        <a:ln>
          <a:noFill/>
        </a:ln>
        <a:effectLst>
          <a:innerShdw blurRad="190500" dist="63500" dir="5400000">
            <a:srgbClr val="FFFFFF">
              <a:alpha val="65000"/>
            </a:srgbClr>
          </a:innerShdw>
        </a:effectLst>
        <a:scene3d>
          <a:camera prst="orthographicFront">
            <a:rot lat="0" lon="0" rev="0"/>
          </a:camera>
          <a:lightRig rig="twoPt" dir="r">
            <a:rot lat="0" lon="0" rev="6000000"/>
          </a:lightRig>
        </a:scene3d>
        <a:sp3d prstMaterial="matte">
          <a:bevelT w="0" h="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CB7AD2C-30C6-9F45-AAF0-6E0FE4690AE2}">
      <dsp:nvSpPr>
        <dsp:cNvPr id="0" name=""/>
        <dsp:cNvSpPr/>
      </dsp:nvSpPr>
      <dsp:spPr>
        <a:xfrm>
          <a:off x="418033" y="1222627"/>
          <a:ext cx="1149593" cy="682788"/>
        </a:xfrm>
        <a:prstGeom prst="rect">
          <a:avLst/>
        </a:prstGeom>
        <a:noFill/>
        <a:ln>
          <a:noFill/>
        </a:ln>
        <a:effectLst>
          <a:innerShdw blurRad="190500" dist="63500" dir="5400000">
            <a:srgbClr val="FFFFFF">
              <a:alpha val="65000"/>
            </a:srgbClr>
          </a:innerShdw>
        </a:effectLst>
        <a:scene3d>
          <a:camera prst="orthographicFront">
            <a:rot lat="0" lon="0" rev="0"/>
          </a:camera>
          <a:lightRig rig="twoPt" dir="r">
            <a:rot lat="0" lon="0" rev="6000000"/>
          </a:lightRig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42672" rIns="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 smtClean="0"/>
            <a:t>Explosion of </a:t>
          </a:r>
          <a:r>
            <a:rPr lang="fr-FR" sz="1200" kern="1200" dirty="0" err="1" smtClean="0"/>
            <a:t>costs</a:t>
          </a:r>
          <a:endParaRPr lang="fr-FR" sz="1200" kern="1200" dirty="0"/>
        </a:p>
      </dsp:txBody>
      <dsp:txXfrm>
        <a:off x="418033" y="1222627"/>
        <a:ext cx="1149593" cy="682788"/>
      </dsp:txXfrm>
    </dsp:sp>
    <dsp:sp modelId="{4535A8C8-BC34-6847-971A-23CDD0899548}">
      <dsp:nvSpPr>
        <dsp:cNvPr id="0" name=""/>
        <dsp:cNvSpPr/>
      </dsp:nvSpPr>
      <dsp:spPr>
        <a:xfrm>
          <a:off x="1540448" y="1445579"/>
          <a:ext cx="1761329" cy="682788"/>
        </a:xfrm>
        <a:prstGeom prst="rect">
          <a:avLst/>
        </a:prstGeom>
        <a:noFill/>
        <a:ln>
          <a:noFill/>
        </a:ln>
        <a:effectLst>
          <a:innerShdw blurRad="190500" dist="63500" dir="5400000">
            <a:srgbClr val="FFFFFF">
              <a:alpha val="65000"/>
            </a:srgbClr>
          </a:innerShdw>
        </a:effectLst>
        <a:scene3d>
          <a:camera prst="orthographicFront">
            <a:rot lat="0" lon="0" rev="0"/>
          </a:camera>
          <a:lightRig rig="twoPt" dir="r">
            <a:rot lat="0" lon="0" rev="6000000"/>
          </a:lightRig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39116" rIns="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Budget </a:t>
          </a:r>
          <a:r>
            <a:rPr lang="fr-FR" sz="1100" kern="1200" dirty="0" err="1" smtClean="0"/>
            <a:t>increase</a:t>
          </a:r>
          <a:r>
            <a:rPr lang="fr-FR" sz="1100" kern="1200" dirty="0" smtClean="0"/>
            <a:t>: soft or </a:t>
          </a:r>
          <a:r>
            <a:rPr lang="fr-FR" sz="1100" kern="1200" dirty="0" err="1" smtClean="0"/>
            <a:t>nil</a:t>
          </a:r>
          <a:r>
            <a:rPr lang="fr-FR" sz="1100" kern="1200" dirty="0" smtClean="0"/>
            <a:t> !</a:t>
          </a:r>
          <a:endParaRPr lang="fr-FR" sz="1100" kern="1200" dirty="0"/>
        </a:p>
      </dsp:txBody>
      <dsp:txXfrm>
        <a:off x="1540448" y="1445579"/>
        <a:ext cx="1761329" cy="6827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731B97-48EB-4E47-B170-779E5E5143B9}">
      <dsp:nvSpPr>
        <dsp:cNvPr id="0" name=""/>
        <dsp:cNvSpPr/>
      </dsp:nvSpPr>
      <dsp:spPr>
        <a:xfrm>
          <a:off x="785273" y="917288"/>
          <a:ext cx="172792" cy="3822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6396" y="0"/>
              </a:lnTo>
              <a:lnTo>
                <a:pt x="86396" y="382289"/>
              </a:lnTo>
              <a:lnTo>
                <a:pt x="172792" y="38228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861181" y="1097944"/>
        <a:ext cx="20976" cy="20976"/>
      </dsp:txXfrm>
    </dsp:sp>
    <dsp:sp modelId="{6F8E72F8-E69F-8C4C-BE3B-8F06B7D410E2}">
      <dsp:nvSpPr>
        <dsp:cNvPr id="0" name=""/>
        <dsp:cNvSpPr/>
      </dsp:nvSpPr>
      <dsp:spPr>
        <a:xfrm>
          <a:off x="785273" y="348214"/>
          <a:ext cx="161538" cy="569074"/>
        </a:xfrm>
        <a:custGeom>
          <a:avLst/>
          <a:gdLst/>
          <a:ahLst/>
          <a:cxnLst/>
          <a:rect l="0" t="0" r="0" b="0"/>
          <a:pathLst>
            <a:path>
              <a:moveTo>
                <a:pt x="0" y="569074"/>
              </a:moveTo>
              <a:lnTo>
                <a:pt x="80769" y="569074"/>
              </a:lnTo>
              <a:lnTo>
                <a:pt x="80769" y="0"/>
              </a:lnTo>
              <a:lnTo>
                <a:pt x="161538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851254" y="617962"/>
        <a:ext cx="29577" cy="29577"/>
      </dsp:txXfrm>
    </dsp:sp>
    <dsp:sp modelId="{70642802-4611-DD4D-8890-76BF4CA86B1A}">
      <dsp:nvSpPr>
        <dsp:cNvPr id="0" name=""/>
        <dsp:cNvSpPr/>
      </dsp:nvSpPr>
      <dsp:spPr>
        <a:xfrm rot="16200000">
          <a:off x="-305173" y="740611"/>
          <a:ext cx="1827540" cy="35335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2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shade val="100000"/>
                <a:satMod val="15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200000"/>
                <a:green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  <a:ln>
          <a:noFill/>
        </a:ln>
        <a:effectLst>
          <a:innerShdw blurRad="190500" dist="63500" dir="5400000">
            <a:srgbClr val="FFFFFF">
              <a:alpha val="65000"/>
            </a:srgbClr>
          </a:innerShdw>
        </a:effectLst>
        <a:scene3d>
          <a:camera prst="orthographicFront">
            <a:rot lat="0" lon="0" rev="0"/>
          </a:camera>
          <a:lightRig rig="twoPt" dir="r">
            <a:rot lat="0" lon="0" rev="6000000"/>
          </a:lightRig>
        </a:scene3d>
        <a:sp3d prstMaterial="matte">
          <a:bevelT w="0" h="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smtClean="0"/>
            <a:t>Mandat </a:t>
          </a:r>
          <a:r>
            <a:rPr lang="fr-FR" sz="2200" kern="1200" dirty="0" err="1" smtClean="0"/>
            <a:t>ULg</a:t>
          </a:r>
          <a:endParaRPr lang="fr-FR" sz="2200" kern="1200" dirty="0"/>
        </a:p>
      </dsp:txBody>
      <dsp:txXfrm>
        <a:off x="-305173" y="740611"/>
        <a:ext cx="1827540" cy="353353"/>
      </dsp:txXfrm>
    </dsp:sp>
    <dsp:sp modelId="{093B40D8-D384-8A44-A7C1-441C0C01246D}">
      <dsp:nvSpPr>
        <dsp:cNvPr id="0" name=""/>
        <dsp:cNvSpPr/>
      </dsp:nvSpPr>
      <dsp:spPr>
        <a:xfrm>
          <a:off x="946812" y="1547"/>
          <a:ext cx="6048025" cy="693333"/>
        </a:xfrm>
        <a:prstGeom prst="rect">
          <a:avLst/>
        </a:prstGeom>
        <a:solidFill>
          <a:schemeClr val="accent1"/>
        </a:solidFill>
        <a:ln w="254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smtClean="0"/>
            <a:t>All publications by all </a:t>
          </a:r>
          <a:r>
            <a:rPr lang="fr-FR" sz="1400" kern="1200" dirty="0" err="1" smtClean="0"/>
            <a:t>ULg</a:t>
          </a:r>
          <a:r>
            <a:rPr lang="fr-FR" sz="1400" kern="1200" dirty="0" smtClean="0"/>
            <a:t> </a:t>
          </a:r>
          <a:r>
            <a:rPr lang="fr-FR" sz="1400" kern="1200" dirty="0" err="1" smtClean="0"/>
            <a:t>members</a:t>
          </a:r>
          <a:r>
            <a:rPr lang="fr-FR" sz="1400" kern="1200" dirty="0" smtClean="0"/>
            <a:t> </a:t>
          </a:r>
          <a:r>
            <a:rPr lang="fr-FR" sz="1400" u="sng" kern="1200" dirty="0" smtClean="0"/>
            <a:t>MUST</a:t>
          </a:r>
          <a:r>
            <a:rPr lang="fr-FR" sz="1400" kern="1200" dirty="0" smtClean="0"/>
            <a:t> </a:t>
          </a:r>
          <a:r>
            <a:rPr lang="fr-FR" sz="1400" kern="1200" dirty="0" err="1" smtClean="0"/>
            <a:t>be</a:t>
          </a:r>
          <a:r>
            <a:rPr lang="fr-FR" sz="1400" kern="1200" dirty="0" smtClean="0"/>
            <a:t> </a:t>
          </a:r>
          <a:r>
            <a:rPr lang="fr-FR" sz="1400" kern="1200" dirty="0" err="1" smtClean="0"/>
            <a:t>deposited</a:t>
          </a:r>
          <a:endParaRPr lang="fr-FR" sz="1400" kern="1200" dirty="0"/>
        </a:p>
      </dsp:txBody>
      <dsp:txXfrm>
        <a:off x="946812" y="1547"/>
        <a:ext cx="6048025" cy="693333"/>
      </dsp:txXfrm>
    </dsp:sp>
    <dsp:sp modelId="{B6A64FDE-23C4-6F4B-ACEB-E39B0BC258B2}">
      <dsp:nvSpPr>
        <dsp:cNvPr id="0" name=""/>
        <dsp:cNvSpPr/>
      </dsp:nvSpPr>
      <dsp:spPr>
        <a:xfrm>
          <a:off x="958066" y="766125"/>
          <a:ext cx="6048025" cy="1066904"/>
        </a:xfrm>
        <a:prstGeom prst="rect">
          <a:avLst/>
        </a:prstGeom>
        <a:solidFill>
          <a:schemeClr val="accent1"/>
        </a:solidFill>
        <a:ln w="254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smtClean="0"/>
            <a:t>All articles </a:t>
          </a:r>
          <a:r>
            <a:rPr lang="fr-FR" sz="1400" kern="1200" dirty="0" err="1" smtClean="0"/>
            <a:t>since</a:t>
          </a:r>
          <a:r>
            <a:rPr lang="fr-FR" sz="1400" kern="1200" dirty="0" smtClean="0"/>
            <a:t> 2002 </a:t>
          </a:r>
          <a:r>
            <a:rPr lang="fr-FR" sz="1400" u="sng" kern="1200" dirty="0" smtClean="0"/>
            <a:t>MUST</a:t>
          </a:r>
          <a:r>
            <a:rPr lang="fr-FR" sz="1400" kern="1200" dirty="0" smtClean="0"/>
            <a:t> </a:t>
          </a:r>
          <a:r>
            <a:rPr lang="fr-FR" sz="1400" kern="1200" dirty="0" err="1" smtClean="0"/>
            <a:t>be</a:t>
          </a:r>
          <a:r>
            <a:rPr lang="fr-FR" sz="1400" kern="1200" dirty="0" smtClean="0"/>
            <a:t> full </a:t>
          </a:r>
          <a:r>
            <a:rPr lang="fr-FR" sz="1400" kern="1200" dirty="0" err="1" smtClean="0"/>
            <a:t>text</a:t>
          </a:r>
          <a:r>
            <a:rPr lang="fr-FR" sz="1400" kern="1200" dirty="0" smtClean="0"/>
            <a:t/>
          </a:r>
          <a:br>
            <a:rPr lang="fr-FR" sz="1400" kern="1200" dirty="0" smtClean="0"/>
          </a:br>
          <a:r>
            <a:rPr lang="fr-FR" sz="1400" kern="1200" dirty="0" smtClean="0"/>
            <a:t/>
          </a:r>
          <a:br>
            <a:rPr lang="fr-FR" sz="1400" kern="1200" dirty="0" smtClean="0"/>
          </a:br>
          <a:r>
            <a:rPr lang="fr-FR" sz="1100" i="1" kern="1200" dirty="0" smtClean="0"/>
            <a:t>Open or </a:t>
          </a:r>
          <a:r>
            <a:rPr lang="fr-FR" sz="1100" i="1" kern="1200" dirty="0" err="1" smtClean="0"/>
            <a:t>restricted</a:t>
          </a:r>
          <a:r>
            <a:rPr lang="fr-FR" sz="1100" i="1" kern="1200" dirty="0" smtClean="0"/>
            <a:t> </a:t>
          </a:r>
          <a:r>
            <a:rPr lang="fr-FR" sz="1100" i="1" kern="1200" dirty="0" err="1" smtClean="0"/>
            <a:t>access</a:t>
          </a:r>
          <a:r>
            <a:rPr lang="fr-FR" sz="1100" i="1" kern="1200" dirty="0" smtClean="0"/>
            <a:t> </a:t>
          </a:r>
          <a:r>
            <a:rPr lang="fr-FR" sz="1100" i="1" kern="1200" dirty="0" err="1" smtClean="0"/>
            <a:t>according</a:t>
          </a:r>
          <a:r>
            <a:rPr lang="fr-FR" sz="1100" i="1" kern="1200" dirty="0" smtClean="0"/>
            <a:t> to the </a:t>
          </a:r>
          <a:r>
            <a:rPr lang="fr-FR" sz="1100" i="1" kern="1200" dirty="0" err="1" smtClean="0"/>
            <a:t>Publisher’s</a:t>
          </a:r>
          <a:r>
            <a:rPr lang="fr-FR" sz="1100" i="1" kern="1200" dirty="0" smtClean="0"/>
            <a:t> </a:t>
          </a:r>
          <a:r>
            <a:rPr lang="fr-FR" sz="1100" i="1" kern="1200" dirty="0" err="1" smtClean="0"/>
            <a:t>policy</a:t>
          </a:r>
          <a:r>
            <a:rPr lang="fr-FR" sz="1100" i="1" kern="1200" dirty="0" smtClean="0"/>
            <a:t/>
          </a:r>
          <a:br>
            <a:rPr lang="fr-FR" sz="1100" i="1" kern="1200" dirty="0" smtClean="0"/>
          </a:br>
          <a:r>
            <a:rPr lang="fr-FR" sz="1100" i="1" kern="1200" dirty="0" smtClean="0"/>
            <a:t> (ID/OA  </a:t>
          </a:r>
          <a:r>
            <a:rPr lang="fr-FR" sz="1100" i="1" kern="1200" dirty="0" err="1" smtClean="0"/>
            <a:t>immediate</a:t>
          </a:r>
          <a:r>
            <a:rPr lang="fr-FR" sz="1100" i="1" kern="1200" dirty="0" smtClean="0"/>
            <a:t> </a:t>
          </a:r>
          <a:r>
            <a:rPr lang="fr-FR" sz="1100" i="1" kern="1200" dirty="0" err="1" smtClean="0"/>
            <a:t>deposit</a:t>
          </a:r>
          <a:r>
            <a:rPr lang="fr-FR" sz="1100" i="1" kern="1200" dirty="0" smtClean="0"/>
            <a:t> – </a:t>
          </a:r>
          <a:r>
            <a:rPr lang="fr-FR" sz="1100" i="1" kern="1200" dirty="0" err="1" smtClean="0"/>
            <a:t>optional</a:t>
          </a:r>
          <a:r>
            <a:rPr lang="fr-FR" sz="1100" i="1" kern="1200" dirty="0" smtClean="0"/>
            <a:t> </a:t>
          </a:r>
          <a:r>
            <a:rPr lang="fr-FR" sz="1100" i="1" kern="1200" dirty="0" err="1" smtClean="0"/>
            <a:t>access</a:t>
          </a:r>
          <a:r>
            <a:rPr lang="fr-FR" sz="1100" i="1" kern="1200" dirty="0" smtClean="0"/>
            <a:t>)</a:t>
          </a:r>
          <a:endParaRPr lang="fr-FR" sz="1400" kern="1200" dirty="0"/>
        </a:p>
      </dsp:txBody>
      <dsp:txXfrm>
        <a:off x="958066" y="766125"/>
        <a:ext cx="6048025" cy="106690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5F75D7-180C-C34D-8B41-54D84D01AAED}">
      <dsp:nvSpPr>
        <dsp:cNvPr id="0" name=""/>
        <dsp:cNvSpPr/>
      </dsp:nvSpPr>
      <dsp:spPr>
        <a:xfrm rot="21173386">
          <a:off x="12970" y="802731"/>
          <a:ext cx="4609559" cy="403284"/>
        </a:xfrm>
        <a:prstGeom prst="mathMinus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70000"/>
                <a:satMod val="12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shade val="100000"/>
                <a:satMod val="150000"/>
              </a:schemeClr>
            </a:gs>
            <a:gs pos="7000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200000"/>
                <a:green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  <a:ln>
          <a:noFill/>
        </a:ln>
        <a:effectLst>
          <a:innerShdw blurRad="190500" dist="63500" dir="5400000">
            <a:srgbClr val="FFFFFF">
              <a:alpha val="65000"/>
            </a:srgbClr>
          </a:innerShdw>
        </a:effectLst>
        <a:scene3d>
          <a:camera prst="orthographicFront">
            <a:rot lat="0" lon="0" rev="0"/>
          </a:camera>
          <a:lightRig rig="twoPt" dir="r">
            <a:rot lat="0" lon="0" rev="6000000"/>
          </a:lightRig>
        </a:scene3d>
        <a:sp3d prstMaterial="matte">
          <a:bevelT w="0" h="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BDA0E462-4D6A-CA49-9093-FA6C0821A837}">
      <dsp:nvSpPr>
        <dsp:cNvPr id="0" name=""/>
        <dsp:cNvSpPr/>
      </dsp:nvSpPr>
      <dsp:spPr>
        <a:xfrm>
          <a:off x="774703" y="100437"/>
          <a:ext cx="1390650" cy="803499"/>
        </a:xfrm>
        <a:prstGeom prst="downArrow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2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shade val="100000"/>
                <a:satMod val="15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200000"/>
                <a:green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  <a:ln>
          <a:noFill/>
        </a:ln>
        <a:effectLst>
          <a:innerShdw blurRad="190500" dist="63500" dir="5400000">
            <a:srgbClr val="FFFFFF">
              <a:alpha val="65000"/>
            </a:srgbClr>
          </a:innerShdw>
        </a:effectLst>
        <a:scene3d>
          <a:camera prst="orthographicFront">
            <a:rot lat="0" lon="0" rev="0"/>
          </a:camera>
          <a:lightRig rig="twoPt" dir="r">
            <a:rot lat="0" lon="0" rev="6000000"/>
          </a:lightRig>
        </a:scene3d>
        <a:sp3d prstMaterial="matte">
          <a:bevelT w="0" h="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B7F4397-1F84-8C48-A0B0-69EBBABB1D76}">
      <dsp:nvSpPr>
        <dsp:cNvPr id="0" name=""/>
        <dsp:cNvSpPr/>
      </dsp:nvSpPr>
      <dsp:spPr>
        <a:xfrm>
          <a:off x="2456815" y="0"/>
          <a:ext cx="1483360" cy="843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Maximise </a:t>
          </a:r>
          <a:r>
            <a:rPr lang="fr-FR" sz="1800" kern="1200" dirty="0" err="1" smtClean="0"/>
            <a:t>benefits</a:t>
          </a:r>
          <a:endParaRPr lang="fr-FR" sz="1800" kern="1200" dirty="0"/>
        </a:p>
      </dsp:txBody>
      <dsp:txXfrm>
        <a:off x="2456815" y="0"/>
        <a:ext cx="1483360" cy="843674"/>
      </dsp:txXfrm>
    </dsp:sp>
    <dsp:sp modelId="{B06BAAB8-383C-1D45-B682-AC74F5D8C3F5}">
      <dsp:nvSpPr>
        <dsp:cNvPr id="0" name=""/>
        <dsp:cNvSpPr/>
      </dsp:nvSpPr>
      <dsp:spPr>
        <a:xfrm>
          <a:off x="2599226" y="1104811"/>
          <a:ext cx="1390650" cy="803499"/>
        </a:xfrm>
        <a:prstGeom prst="upArrow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2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shade val="100000"/>
                <a:satMod val="15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200000"/>
                <a:green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  <a:ln>
          <a:noFill/>
        </a:ln>
        <a:effectLst>
          <a:innerShdw blurRad="190500" dist="63500" dir="5400000">
            <a:srgbClr val="FFFFFF">
              <a:alpha val="65000"/>
            </a:srgbClr>
          </a:innerShdw>
        </a:effectLst>
        <a:scene3d>
          <a:camera prst="orthographicFront">
            <a:rot lat="0" lon="0" rev="0"/>
          </a:camera>
          <a:lightRig rig="twoPt" dir="r">
            <a:rot lat="0" lon="0" rev="6000000"/>
          </a:lightRig>
        </a:scene3d>
        <a:sp3d prstMaterial="matte">
          <a:bevelT w="0" h="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4FDE548-14BB-7942-8C5E-B86BE7E719E3}">
      <dsp:nvSpPr>
        <dsp:cNvPr id="0" name=""/>
        <dsp:cNvSpPr/>
      </dsp:nvSpPr>
      <dsp:spPr>
        <a:xfrm>
          <a:off x="695325" y="1165073"/>
          <a:ext cx="1483360" cy="843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err="1" smtClean="0"/>
            <a:t>Reduce</a:t>
          </a:r>
          <a:r>
            <a:rPr lang="fr-FR" sz="1800" kern="1200" dirty="0" smtClean="0"/>
            <a:t> </a:t>
          </a:r>
          <a:r>
            <a:rPr lang="fr-FR" sz="1800" kern="1200" dirty="0" err="1" smtClean="0"/>
            <a:t>constraints</a:t>
          </a:r>
          <a:endParaRPr lang="fr-FR" sz="1800" kern="1200" dirty="0"/>
        </a:p>
      </dsp:txBody>
      <dsp:txXfrm>
        <a:off x="695325" y="1165073"/>
        <a:ext cx="1483360" cy="84367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4965C5-32FC-5048-93E7-178EB38D03C5}">
      <dsp:nvSpPr>
        <dsp:cNvPr id="0" name=""/>
        <dsp:cNvSpPr/>
      </dsp:nvSpPr>
      <dsp:spPr>
        <a:xfrm>
          <a:off x="0" y="278267"/>
          <a:ext cx="2699792" cy="724321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2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shade val="100000"/>
                <a:satMod val="15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200000"/>
                <a:green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  <a:ln>
          <a:noFill/>
        </a:ln>
        <a:effectLst>
          <a:innerShdw blurRad="190500" dist="63500" dir="5400000">
            <a:srgbClr val="FFFFFF">
              <a:alpha val="6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400" kern="1200" dirty="0" smtClean="0"/>
            <a:t>Maximum per year not yet reached</a:t>
          </a:r>
          <a:endParaRPr lang="en-US" sz="1400" kern="1200" dirty="0"/>
        </a:p>
      </dsp:txBody>
      <dsp:txXfrm>
        <a:off x="362161" y="278267"/>
        <a:ext cx="1975471" cy="724321"/>
      </dsp:txXfrm>
    </dsp:sp>
    <dsp:sp modelId="{9B3DADBE-A9F4-4934-A314-971E8A1B8C5C}">
      <dsp:nvSpPr>
        <dsp:cNvPr id="0" name=""/>
        <dsp:cNvSpPr/>
      </dsp:nvSpPr>
      <dsp:spPr>
        <a:xfrm>
          <a:off x="0" y="2170983"/>
          <a:ext cx="2699792" cy="79968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2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shade val="100000"/>
                <a:satMod val="15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200000"/>
                <a:green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  <a:ln>
          <a:noFill/>
        </a:ln>
        <a:effectLst>
          <a:innerShdw blurRad="190500" dist="63500" dir="5400000">
            <a:srgbClr val="FFFFFF">
              <a:alpha val="6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400" kern="1200" dirty="0" smtClean="0"/>
            <a:t>ULg researchers publish more than expected</a:t>
          </a:r>
          <a:endParaRPr lang="en-US" sz="1400" kern="1200" dirty="0"/>
        </a:p>
      </dsp:txBody>
      <dsp:txXfrm>
        <a:off x="399845" y="2170983"/>
        <a:ext cx="1900103" cy="799689"/>
      </dsp:txXfrm>
    </dsp:sp>
    <dsp:sp modelId="{CFFA327C-3CBE-4AE9-B1AF-8298C5FAC71D}">
      <dsp:nvSpPr>
        <dsp:cNvPr id="0" name=""/>
        <dsp:cNvSpPr/>
      </dsp:nvSpPr>
      <dsp:spPr>
        <a:xfrm>
          <a:off x="0" y="3473784"/>
          <a:ext cx="2699792" cy="646448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2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shade val="100000"/>
                <a:satMod val="15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200000"/>
                <a:green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  <a:ln>
          <a:noFill/>
        </a:ln>
        <a:effectLst>
          <a:innerShdw blurRad="190500" dist="63500" dir="5400000">
            <a:srgbClr val="FFFFFF">
              <a:alpha val="6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400" kern="1200" dirty="0" smtClean="0"/>
            <a:t>A lot of work remains for previous years *</a:t>
          </a:r>
          <a:endParaRPr lang="fr-FR" sz="1400" kern="1200" dirty="0"/>
        </a:p>
      </dsp:txBody>
      <dsp:txXfrm>
        <a:off x="323224" y="3473784"/>
        <a:ext cx="2053344" cy="6464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6E7297-097E-BC4C-8087-8647E3E2DBC1}" type="datetimeFigureOut">
              <a:rPr lang="fr-FR" smtClean="0"/>
              <a:t>21/10/12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BE" smtClean="0"/>
              <a:t>Cliquez pour modifier les styles du texte du masque</a:t>
            </a:r>
          </a:p>
          <a:p>
            <a:pPr lvl="1"/>
            <a:r>
              <a:rPr lang="nl-BE" smtClean="0"/>
              <a:t>Deuxième niveau</a:t>
            </a:r>
          </a:p>
          <a:p>
            <a:pPr lvl="2"/>
            <a:r>
              <a:rPr lang="nl-BE" smtClean="0"/>
              <a:t>Troisième niveau</a:t>
            </a:r>
          </a:p>
          <a:p>
            <a:pPr lvl="3"/>
            <a:r>
              <a:rPr lang="nl-BE" smtClean="0"/>
              <a:t>Quatrième niveau</a:t>
            </a:r>
          </a:p>
          <a:p>
            <a:pPr lvl="4"/>
            <a:r>
              <a:rPr lang="nl-BE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9DC3D1-C7D0-734B-A33B-1310A94ADA9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6713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/>
              <a:t>+ Utiliser les ressorts de la psychologie du chercheur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9DC3D1-C7D0-734B-A33B-1310A94ADA9D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4736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Sans doute impossible d’atteindre exhaustivité pour années antérieures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9DC3D1-C7D0-734B-A33B-1310A94ADA9D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6029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D98766-1284-7E41-8A7F-8BD9F062D6BC}" type="slidenum">
              <a:rPr lang="fr-FR" smtClean="0"/>
              <a:pPr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6837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C42894E-96D2-41EC-B693-55F545E88E7F}" type="slidenum">
              <a:rPr lang="fr-FR" smtClean="0"/>
              <a:pPr/>
              <a:t>20</a:t>
            </a:fld>
            <a:endParaRPr lang="fr-FR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fr-BE" dirty="0" smtClean="0"/>
              <a:t>Le nombre moindre de </a:t>
            </a:r>
            <a:r>
              <a:rPr lang="fr-BE" dirty="0" err="1" smtClean="0"/>
              <a:t>views</a:t>
            </a:r>
            <a:r>
              <a:rPr lang="fr-BE" dirty="0" smtClean="0"/>
              <a:t> des réf sans FT ne s’explique pas par le type de document : les réf de type articles ne sont pas plus vues que les autres</a:t>
            </a:r>
          </a:p>
          <a:p>
            <a:r>
              <a:rPr lang="fr-BE" dirty="0" smtClean="0"/>
              <a:t>Pistes : </a:t>
            </a:r>
          </a:p>
          <a:p>
            <a:pPr>
              <a:buFontTx/>
              <a:buChar char="•"/>
            </a:pPr>
            <a:r>
              <a:rPr lang="fr-BE" dirty="0" smtClean="0"/>
              <a:t>sur </a:t>
            </a:r>
            <a:r>
              <a:rPr lang="fr-BE" dirty="0" err="1" smtClean="0"/>
              <a:t>ORBi</a:t>
            </a:r>
            <a:r>
              <a:rPr lang="fr-BE" dirty="0" smtClean="0"/>
              <a:t> depuis </a:t>
            </a:r>
            <a:r>
              <a:rPr lang="fr-BE" dirty="0" err="1" smtClean="0"/>
              <a:t>qq</a:t>
            </a:r>
            <a:r>
              <a:rPr lang="fr-BE" dirty="0" smtClean="0"/>
              <a:t> mois on voit qu’il y a FT dès la page de résultat de </a:t>
            </a:r>
            <a:r>
              <a:rPr lang="fr-BE" dirty="0" err="1" smtClean="0"/>
              <a:t>search</a:t>
            </a:r>
            <a:r>
              <a:rPr lang="fr-BE" dirty="0" smtClean="0"/>
              <a:t> et de </a:t>
            </a:r>
            <a:r>
              <a:rPr lang="fr-BE" dirty="0" err="1" smtClean="0"/>
              <a:t>browse</a:t>
            </a:r>
            <a:r>
              <a:rPr lang="fr-BE" dirty="0" smtClean="0"/>
              <a:t> où on </a:t>
            </a:r>
            <a:r>
              <a:rPr lang="fr-BE" dirty="0" err="1" smtClean="0"/>
              <a:t>voirt</a:t>
            </a:r>
            <a:r>
              <a:rPr lang="fr-BE" dirty="0" smtClean="0"/>
              <a:t> qu’il y a un FT associé. Mais ces pages sont récentes !=&gt; pas seul explicateur</a:t>
            </a:r>
          </a:p>
          <a:p>
            <a:pPr>
              <a:buFontTx/>
              <a:buChar char="•"/>
            </a:pPr>
            <a:r>
              <a:rPr lang="fr-BE" dirty="0" smtClean="0"/>
              <a:t>Les utilisateurs feraient des recherches sur </a:t>
            </a:r>
            <a:r>
              <a:rPr lang="fr-BE" dirty="0" err="1" smtClean="0"/>
              <a:t>ORBi</a:t>
            </a:r>
            <a:r>
              <a:rPr lang="fr-BE" dirty="0" smtClean="0"/>
              <a:t> en filtrant sur la présence de FT ?</a:t>
            </a:r>
          </a:p>
          <a:p>
            <a:pPr>
              <a:buFontTx/>
              <a:buChar char="•"/>
            </a:pPr>
            <a:r>
              <a:rPr lang="fr-BE" dirty="0" smtClean="0"/>
              <a:t>Google placerait plus haut les résultats avec FT ?</a:t>
            </a:r>
          </a:p>
          <a:p>
            <a:r>
              <a:rPr lang="fr-BE" dirty="0" smtClean="0"/>
              <a:t>Sur Google, on ne voit pas qu’il y a ou non FT dans </a:t>
            </a:r>
            <a:r>
              <a:rPr lang="fr-BE" dirty="0" err="1" smtClean="0"/>
              <a:t>ORBi</a:t>
            </a:r>
            <a:endParaRPr lang="fr-BE" dirty="0" smtClean="0"/>
          </a:p>
          <a:p>
            <a:endParaRPr lang="fr-FR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Scopus : 2 fois plus cités si sur ORBi. Nombre de références jamais citées : deux fois si pas sur ORBi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D98766-1284-7E41-8A7F-8BD9F062D6BC}" type="slidenum">
              <a:rPr lang="fr-FR" smtClean="0"/>
              <a:pPr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82989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6953" y="268288"/>
            <a:ext cx="5669280" cy="3900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268940" y="268288"/>
            <a:ext cx="182880" cy="38868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0" y="4208929"/>
            <a:ext cx="5458968" cy="1048684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smtClean="0"/>
              <a:t>Cliquez et modifiez le titre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0" y="5257800"/>
            <a:ext cx="5458968" cy="62179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 smtClean="0"/>
              <a:t>Cliquez pour modifier le style des sous-titres du masque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76600" y="390525"/>
            <a:ext cx="5504688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2200" b="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B1A24CD3-204F-4468-8EE4-28A6668D006A}" type="datetimeFigureOut">
              <a:rPr lang="en-US" smtClean="0"/>
              <a:t>21/10/12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18688" y="6356350"/>
            <a:ext cx="4736592" cy="365125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6494" y="6356350"/>
            <a:ext cx="685800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nl-BE" smtClean="0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244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BE" smtClean="0"/>
              <a:t>Cliquez pour modifier les styles du texte du masque</a:t>
            </a:r>
          </a:p>
          <a:p>
            <a:pPr lvl="1"/>
            <a:r>
              <a:rPr lang="nl-BE" smtClean="0"/>
              <a:t>Deuxième niveau</a:t>
            </a:r>
          </a:p>
          <a:p>
            <a:pPr lvl="2"/>
            <a:r>
              <a:rPr lang="nl-BE" smtClean="0"/>
              <a:t>Troisième niveau</a:t>
            </a:r>
          </a:p>
          <a:p>
            <a:pPr lvl="3"/>
            <a:r>
              <a:rPr lang="nl-BE" smtClean="0"/>
              <a:t>Quatrième niveau</a:t>
            </a:r>
          </a:p>
          <a:p>
            <a:pPr lvl="4"/>
            <a:r>
              <a:rPr lang="nl-BE" smtClean="0"/>
              <a:t>Cinquième niveau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21/10/12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28244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BE" smtClean="0"/>
              <a:t>Cliquez pour modifier les styles du texte du masque</a:t>
            </a:r>
          </a:p>
          <a:p>
            <a:pPr lvl="1"/>
            <a:r>
              <a:rPr lang="nl-BE" smtClean="0"/>
              <a:t>Deuxième niveau</a:t>
            </a:r>
          </a:p>
          <a:p>
            <a:pPr lvl="2"/>
            <a:r>
              <a:rPr lang="nl-BE" smtClean="0"/>
              <a:t>Troisième niveau</a:t>
            </a:r>
          </a:p>
          <a:p>
            <a:pPr lvl="3"/>
            <a:r>
              <a:rPr lang="nl-BE" smtClean="0"/>
              <a:t>Quatrième niveau</a:t>
            </a:r>
          </a:p>
          <a:p>
            <a:pPr lvl="4"/>
            <a:r>
              <a:rPr lang="nl-BE" smtClean="0"/>
              <a:t>Cinquième niveau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BE" smtClean="0"/>
              <a:t>Cliquez pour modifier les styles du texte du masque</a:t>
            </a:r>
          </a:p>
          <a:p>
            <a:pPr lvl="1"/>
            <a:r>
              <a:rPr lang="nl-BE" smtClean="0"/>
              <a:t>Deuxième niveau</a:t>
            </a:r>
          </a:p>
          <a:p>
            <a:pPr lvl="2"/>
            <a:r>
              <a:rPr lang="nl-BE" smtClean="0"/>
              <a:t>Troisième niveau</a:t>
            </a:r>
          </a:p>
          <a:p>
            <a:pPr lvl="3"/>
            <a:r>
              <a:rPr lang="nl-BE" smtClean="0"/>
              <a:t>Quatrième niveau</a:t>
            </a:r>
          </a:p>
          <a:p>
            <a:pPr lvl="4"/>
            <a:r>
              <a:rPr lang="nl-BE" smtClean="0"/>
              <a:t>Cinquième niveau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nl-BE" smtClean="0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244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BE" smtClean="0"/>
              <a:t>Cliquez pour modifier les styles du texte du masque</a:t>
            </a:r>
          </a:p>
          <a:p>
            <a:pPr lvl="1"/>
            <a:r>
              <a:rPr lang="nl-BE" smtClean="0"/>
              <a:t>Deuxième niveau</a:t>
            </a:r>
          </a:p>
          <a:p>
            <a:pPr lvl="2"/>
            <a:r>
              <a:rPr lang="nl-BE" smtClean="0"/>
              <a:t>Troisième niveau</a:t>
            </a:r>
          </a:p>
          <a:p>
            <a:pPr lvl="3"/>
            <a:r>
              <a:rPr lang="nl-BE" smtClean="0"/>
              <a:t>Quatrième niveau</a:t>
            </a:r>
          </a:p>
          <a:p>
            <a:pPr lvl="4"/>
            <a:r>
              <a:rPr lang="nl-BE" smtClean="0"/>
              <a:t>Cinquième niveau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21/10/12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28244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BE" smtClean="0"/>
              <a:t>Cliquez pour modifier les styles du texte du masque</a:t>
            </a:r>
          </a:p>
          <a:p>
            <a:pPr lvl="1"/>
            <a:r>
              <a:rPr lang="nl-BE" smtClean="0"/>
              <a:t>Deuxième niveau</a:t>
            </a:r>
          </a:p>
          <a:p>
            <a:pPr lvl="2"/>
            <a:r>
              <a:rPr lang="nl-BE" smtClean="0"/>
              <a:t>Troisième niveau</a:t>
            </a:r>
          </a:p>
          <a:p>
            <a:pPr lvl="3"/>
            <a:r>
              <a:rPr lang="nl-BE" smtClean="0"/>
              <a:t>Quatrième niveau</a:t>
            </a:r>
          </a:p>
          <a:p>
            <a:pPr lvl="4"/>
            <a:r>
              <a:rPr lang="nl-BE" smtClean="0"/>
              <a:t>Cinquième niveau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BE" smtClean="0"/>
              <a:t>Cliquez pour modifier les styles du texte du masque</a:t>
            </a:r>
          </a:p>
          <a:p>
            <a:pPr lvl="1"/>
            <a:r>
              <a:rPr lang="nl-BE" smtClean="0"/>
              <a:t>Deuxième niveau</a:t>
            </a:r>
          </a:p>
          <a:p>
            <a:pPr lvl="2"/>
            <a:r>
              <a:rPr lang="nl-BE" smtClean="0"/>
              <a:t>Troisième niveau</a:t>
            </a:r>
          </a:p>
          <a:p>
            <a:pPr lvl="3"/>
            <a:r>
              <a:rPr lang="nl-BE" smtClean="0"/>
              <a:t>Quatrième niveau</a:t>
            </a:r>
          </a:p>
          <a:p>
            <a:pPr lvl="4"/>
            <a:r>
              <a:rPr lang="nl-BE" smtClean="0"/>
              <a:t>Cinquième niveau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5720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BE" smtClean="0"/>
              <a:t>Cliquez pour modifier les styles du texte du masque</a:t>
            </a:r>
          </a:p>
          <a:p>
            <a:pPr lvl="1"/>
            <a:r>
              <a:rPr lang="nl-BE" smtClean="0"/>
              <a:t>Deuxième niveau</a:t>
            </a:r>
          </a:p>
          <a:p>
            <a:pPr lvl="2"/>
            <a:r>
              <a:rPr lang="nl-BE" smtClean="0"/>
              <a:t>Troisième niveau</a:t>
            </a:r>
          </a:p>
          <a:p>
            <a:pPr lvl="3"/>
            <a:r>
              <a:rPr lang="nl-BE" smtClean="0"/>
              <a:t>Quatrième niveau</a:t>
            </a:r>
          </a:p>
          <a:p>
            <a:pPr lvl="4"/>
            <a:r>
              <a:rPr lang="nl-BE" smtClean="0"/>
              <a:t>Cinquième niveau</a:t>
            </a:r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Cliquez et modifiez le titre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21/10/12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21/10/12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95082"/>
            <a:ext cx="3566160" cy="1035424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nl-BE" smtClean="0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2052" y="990600"/>
            <a:ext cx="3566160" cy="51355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BE" smtClean="0"/>
              <a:t>Cliquez pour modifier les styles du texte du masque</a:t>
            </a:r>
          </a:p>
          <a:p>
            <a:pPr lvl="1"/>
            <a:r>
              <a:rPr lang="nl-BE" smtClean="0"/>
              <a:t>Deuxième niveau</a:t>
            </a:r>
          </a:p>
          <a:p>
            <a:pPr lvl="2"/>
            <a:r>
              <a:rPr lang="nl-BE" smtClean="0"/>
              <a:t>Troisième niveau</a:t>
            </a:r>
          </a:p>
          <a:p>
            <a:pPr lvl="3"/>
            <a:r>
              <a:rPr lang="nl-BE" smtClean="0"/>
              <a:t>Quatrième niveau</a:t>
            </a:r>
          </a:p>
          <a:p>
            <a:pPr lvl="4"/>
            <a:r>
              <a:rPr lang="nl-BE" smtClean="0"/>
              <a:t>Cinquième niveau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057400"/>
            <a:ext cx="3566160" cy="365760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BE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21/10/12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746811" y="268288"/>
            <a:ext cx="4114800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95082"/>
            <a:ext cx="3566160" cy="1035424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nl-BE" smtClean="0"/>
              <a:t>Cliquez et modifiez le titre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057400"/>
            <a:ext cx="3566160" cy="365760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BE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1365" y="6124014"/>
            <a:ext cx="1752600" cy="365125"/>
          </a:xfrm>
        </p:spPr>
        <p:txBody>
          <a:bodyPr/>
          <a:lstStyle>
            <a:lvl1pPr algn="l">
              <a:defRPr/>
            </a:lvl1pPr>
          </a:lstStyle>
          <a:p>
            <a:fld id="{B1A24CD3-204F-4468-8EE4-28A6668D006A}" type="datetimeFigureOut">
              <a:rPr lang="en-US" smtClean="0"/>
              <a:t>21/10/12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74812" y="6356350"/>
            <a:ext cx="386378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760258" y="990600"/>
            <a:ext cx="4096512" cy="5611813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nl-BE" smtClean="0"/>
              <a:t>Faire glisser l'image vers l'espace réservé ou cliquer sur l'icône pour l'ajouter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u-dessus de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216775" y="268288"/>
            <a:ext cx="1639457" cy="3639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788" y="4267200"/>
            <a:ext cx="6477000" cy="566738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nl-BE" smtClean="0"/>
              <a:t>Cliquez et modifiez le titre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9874" y="268288"/>
            <a:ext cx="6858000" cy="36393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BE" smtClean="0"/>
              <a:t>Faire glisser l'image vers l'espace réservé ou cliquer sur l'icône pour l'ajouter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8788" y="4840941"/>
            <a:ext cx="6475412" cy="130427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BE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21/10/12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 images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35471" y="268288"/>
            <a:ext cx="720761" cy="3639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788" y="4267200"/>
            <a:ext cx="6477000" cy="566738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nl-BE" smtClean="0"/>
              <a:t>Cliquez et modifiez le titre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9874" y="268288"/>
            <a:ext cx="3006726" cy="36393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BE" smtClean="0"/>
              <a:t>Faire glisser l'image vers l'espace réservé ou cliquer sur l'icône pour l'ajouter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8788" y="4840941"/>
            <a:ext cx="6475412" cy="130427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BE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21/10/12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3352800" y="268288"/>
            <a:ext cx="47019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BE" smtClean="0"/>
              <a:t>Faire glisser l'image vers l'espace réservé ou cliquer sur l'icône pour l'ajouter</a:t>
            </a: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3352800" y="2131935"/>
            <a:ext cx="23042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BE" smtClean="0"/>
              <a:t>Faire glisser l'image vers l'espace réservé ou cliquer sur l'icône pour l'ajouter</a:t>
            </a:r>
            <a:endParaRPr/>
          </a:p>
        </p:txBody>
      </p:sp>
      <p:sp>
        <p:nvSpPr>
          <p:cNvPr id="12" name="Picture Placeholder 2"/>
          <p:cNvSpPr>
            <a:spLocks noGrp="1"/>
          </p:cNvSpPr>
          <p:nvPr>
            <p:ph type="pic" idx="15"/>
          </p:nvPr>
        </p:nvSpPr>
        <p:spPr>
          <a:xfrm>
            <a:off x="5750500" y="2131935"/>
            <a:ext cx="23042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BE" smtClean="0"/>
              <a:t>Faire glisser l'image vers l'espace réservé ou cliquer sur l'icône pour l'ajouter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212106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Cliquez et modifiez le titre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nl-BE" smtClean="0"/>
              <a:t>Cliquez pour modifier les styles du texte du masque</a:t>
            </a:r>
          </a:p>
          <a:p>
            <a:pPr lvl="1"/>
            <a:r>
              <a:rPr lang="nl-BE" smtClean="0"/>
              <a:t>Deuxième niveau</a:t>
            </a:r>
          </a:p>
          <a:p>
            <a:pPr lvl="2"/>
            <a:r>
              <a:rPr lang="nl-BE" smtClean="0"/>
              <a:t>Troisième niveau</a:t>
            </a:r>
          </a:p>
          <a:p>
            <a:pPr lvl="3"/>
            <a:r>
              <a:rPr lang="nl-BE" smtClean="0"/>
              <a:t>Quatrième niveau</a:t>
            </a:r>
          </a:p>
          <a:p>
            <a:pPr lvl="4"/>
            <a:r>
              <a:rPr lang="nl-BE" smtClean="0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21/10/12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43799" y="1035424"/>
            <a:ext cx="1322295" cy="5090739"/>
          </a:xfrm>
        </p:spPr>
        <p:txBody>
          <a:bodyPr vert="eaVert" anchor="t" anchorCtr="0"/>
          <a:lstStyle/>
          <a:p>
            <a:r>
              <a:rPr lang="nl-BE" smtClean="0"/>
              <a:t>Cliquez et modifiez le titre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35424"/>
            <a:ext cx="6019800" cy="5109789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nl-BE" smtClean="0"/>
              <a:t>Cliquez pour modifier les styles du texte du masque</a:t>
            </a:r>
          </a:p>
          <a:p>
            <a:pPr lvl="1"/>
            <a:r>
              <a:rPr lang="nl-BE" smtClean="0"/>
              <a:t>Deuxième niveau</a:t>
            </a:r>
          </a:p>
          <a:p>
            <a:pPr lvl="2"/>
            <a:r>
              <a:rPr lang="nl-BE" smtClean="0"/>
              <a:t>Troisième niveau</a:t>
            </a:r>
          </a:p>
          <a:p>
            <a:pPr lvl="3"/>
            <a:r>
              <a:rPr lang="nl-BE" smtClean="0"/>
              <a:t>Quatrième niveau</a:t>
            </a:r>
          </a:p>
          <a:p>
            <a:pPr lvl="4"/>
            <a:r>
              <a:rPr lang="nl-BE" smtClean="0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21/10/12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212106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nl-BE" smtClean="0"/>
              <a:t>Cliquez pour modifier les styles du texte du masque</a:t>
            </a:r>
          </a:p>
          <a:p>
            <a:pPr lvl="1"/>
            <a:r>
              <a:rPr lang="nl-BE" smtClean="0"/>
              <a:t>Deuxième niveau</a:t>
            </a:r>
          </a:p>
          <a:p>
            <a:pPr lvl="2"/>
            <a:r>
              <a:rPr lang="nl-BE" smtClean="0"/>
              <a:t>Troisième niveau</a:t>
            </a:r>
          </a:p>
          <a:p>
            <a:pPr lvl="3"/>
            <a:r>
              <a:rPr lang="nl-BE" smtClean="0"/>
              <a:t>Quatrième niveau</a:t>
            </a:r>
          </a:p>
          <a:p>
            <a:pPr lvl="4"/>
            <a:r>
              <a:rPr lang="nl-BE" smtClean="0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12106" y="6356350"/>
            <a:ext cx="1752600" cy="365125"/>
          </a:xfrm>
        </p:spPr>
        <p:txBody>
          <a:bodyPr/>
          <a:lstStyle/>
          <a:p>
            <a:fld id="{B1A24CD3-204F-4468-8EE4-28A6668D006A}" type="datetimeFigureOut">
              <a:rPr lang="en-US" smtClean="0"/>
              <a:t>21/10/12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e de titre avec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6953" y="268288"/>
            <a:ext cx="5669280" cy="2560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399" y="4171950"/>
            <a:ext cx="5457919" cy="1085850"/>
          </a:xfrm>
        </p:spPr>
        <p:txBody>
          <a:bodyPr>
            <a:normAutofit/>
          </a:bodyPr>
          <a:lstStyle>
            <a:lvl1pPr>
              <a:defRPr sz="4600"/>
            </a:lvl1pPr>
          </a:lstStyle>
          <a:p>
            <a:r>
              <a:rPr lang="nl-BE" smtClean="0"/>
              <a:t>Cliquez et modifiez le titre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1" y="5257799"/>
            <a:ext cx="5457918" cy="618565"/>
          </a:xfrm>
        </p:spPr>
        <p:txBody>
          <a:bodyPr>
            <a:normAutofit/>
          </a:bodyPr>
          <a:lstStyle>
            <a:lvl1pPr marL="0" indent="0" algn="l">
              <a:spcBef>
                <a:spcPct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spcBef>
                <a:spcPct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 smtClean="0"/>
              <a:t>Cliquez pour modifier le style des sous-titres du masque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76600" y="389965"/>
            <a:ext cx="5499847" cy="365125"/>
          </a:xfrm>
        </p:spPr>
        <p:txBody>
          <a:bodyPr/>
          <a:lstStyle>
            <a:lvl1pPr>
              <a:defRPr sz="2200" b="0" baseline="0">
                <a:solidFill>
                  <a:schemeClr val="bg1"/>
                </a:solidFill>
              </a:defRPr>
            </a:lvl1pPr>
          </a:lstStyle>
          <a:p>
            <a:fld id="{B1A24CD3-204F-4468-8EE4-28A6668D006A}" type="datetimeFigureOut">
              <a:rPr lang="en-US" smtClean="0"/>
              <a:t>21/10/12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13847" y="6356350"/>
            <a:ext cx="473411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5459" y="6356350"/>
            <a:ext cx="685800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200400" y="2877671"/>
            <a:ext cx="5646867" cy="128016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nl-BE" smtClean="0"/>
              <a:t>Faire glisser l'image vers l'espace réservé ou cliquer sur l'icône pour l'ajouter</a:t>
            </a:r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68940" y="268288"/>
            <a:ext cx="182880" cy="38868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, contenu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9875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8423" y="914400"/>
            <a:ext cx="6508377" cy="1143000"/>
          </a:xfrm>
        </p:spPr>
        <p:txBody>
          <a:bodyPr/>
          <a:lstStyle/>
          <a:p>
            <a:r>
              <a:rPr lang="nl-BE" smtClean="0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8423" y="2209800"/>
            <a:ext cx="6508377" cy="3916363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nl-BE" smtClean="0"/>
              <a:t>Cliquez pour modifier les styles du texte du masque</a:t>
            </a:r>
          </a:p>
          <a:p>
            <a:pPr lvl="1"/>
            <a:r>
              <a:rPr lang="nl-BE" smtClean="0"/>
              <a:t>Deuxième niveau</a:t>
            </a:r>
          </a:p>
          <a:p>
            <a:pPr lvl="2"/>
            <a:r>
              <a:rPr lang="nl-BE" smtClean="0"/>
              <a:t>Troisième niveau</a:t>
            </a:r>
          </a:p>
          <a:p>
            <a:pPr lvl="3"/>
            <a:r>
              <a:rPr lang="nl-BE" smtClean="0"/>
              <a:t>Quatrième niveau</a:t>
            </a:r>
          </a:p>
          <a:p>
            <a:pPr lvl="4"/>
            <a:r>
              <a:rPr lang="nl-BE" smtClean="0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12106" y="6356350"/>
            <a:ext cx="1752600" cy="365125"/>
          </a:xfrm>
        </p:spPr>
        <p:txBody>
          <a:bodyPr/>
          <a:lstStyle/>
          <a:p>
            <a:fld id="{B1A24CD3-204F-4468-8EE4-28A6668D006A}" type="datetimeFigureOut">
              <a:rPr lang="en-US" smtClean="0"/>
              <a:t>21/10/12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78423" y="6356350"/>
            <a:ext cx="492685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31694" y="361016"/>
            <a:ext cx="506506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69875" y="1976718"/>
            <a:ext cx="1645920" cy="46257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nl-BE" smtClean="0"/>
              <a:t>Faire glisser l'image vers l'espace réservé ou cliquer sur l'icône pour l'ajouter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58952" y="268288"/>
            <a:ext cx="1099073" cy="635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1" y="3429000"/>
            <a:ext cx="4966446" cy="1398494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nl-BE" smtClean="0"/>
              <a:t>Cliquez et modifiez le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9801" y="4824414"/>
            <a:ext cx="4966446" cy="1320800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 smtClean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600" y="6356350"/>
            <a:ext cx="1622612" cy="365125"/>
          </a:xfrm>
        </p:spPr>
        <p:txBody>
          <a:bodyPr/>
          <a:lstStyle/>
          <a:p>
            <a:fld id="{B1A24CD3-204F-4468-8EE4-28A6668D006A}" type="datetimeFigureOut">
              <a:rPr lang="en-US" smtClean="0"/>
              <a:t>21/10/12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4812" y="6356350"/>
            <a:ext cx="531158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avec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9875" y="4773706"/>
            <a:ext cx="2971800" cy="18445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354" y="3429001"/>
            <a:ext cx="4966446" cy="1398494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nl-BE" smtClean="0"/>
              <a:t>Cliquez et modifiez le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0354" y="4824414"/>
            <a:ext cx="4966446" cy="1320800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 smtClean="0"/>
              <a:t>Cliquez pour modifier les styles du texte du masque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1212" y="6104965"/>
            <a:ext cx="506506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69874" y="268288"/>
            <a:ext cx="2971800" cy="443865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nl-BE" smtClean="0"/>
              <a:t>Faire glisser l'image vers l'espace réservé ou cliquer sur l'icône pour l'ajouter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nl-BE" smtClean="0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BE" smtClean="0"/>
              <a:t>Cliquez pour modifier les styles du texte du masque</a:t>
            </a:r>
          </a:p>
          <a:p>
            <a:pPr lvl="1"/>
            <a:r>
              <a:rPr lang="nl-BE" smtClean="0"/>
              <a:t>Deuxième niveau</a:t>
            </a:r>
          </a:p>
          <a:p>
            <a:pPr lvl="2"/>
            <a:r>
              <a:rPr lang="nl-BE" smtClean="0"/>
              <a:t>Troisième niveau</a:t>
            </a:r>
          </a:p>
          <a:p>
            <a:pPr lvl="3"/>
            <a:r>
              <a:rPr lang="nl-BE" smtClean="0"/>
              <a:t>Quatrième niveau</a:t>
            </a:r>
          </a:p>
          <a:p>
            <a:pPr lvl="4"/>
            <a:r>
              <a:rPr lang="nl-BE" smtClean="0"/>
              <a:t>Cinquième niveau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8244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BE" smtClean="0"/>
              <a:t>Cliquez pour modifier les styles du texte du masque</a:t>
            </a:r>
          </a:p>
          <a:p>
            <a:pPr lvl="1"/>
            <a:r>
              <a:rPr lang="nl-BE" smtClean="0"/>
              <a:t>Deuxième niveau</a:t>
            </a:r>
          </a:p>
          <a:p>
            <a:pPr lvl="2"/>
            <a:r>
              <a:rPr lang="nl-BE" smtClean="0"/>
              <a:t>Troisième niveau</a:t>
            </a:r>
          </a:p>
          <a:p>
            <a:pPr lvl="3"/>
            <a:r>
              <a:rPr lang="nl-BE" smtClean="0"/>
              <a:t>Quatrième niveau</a:t>
            </a:r>
          </a:p>
          <a:p>
            <a:pPr lvl="4"/>
            <a:r>
              <a:rPr lang="nl-BE" smtClean="0"/>
              <a:t>Cinquième niveau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21/10/12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8835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BE" smtClean="0"/>
              <a:t>Cliquez et modifiez le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4132"/>
            <a:ext cx="356616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BE" smtClean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89411"/>
            <a:ext cx="3566160" cy="34367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BE" smtClean="0"/>
              <a:t>Cliquez pour modifier les styles du texte du masque</a:t>
            </a:r>
          </a:p>
          <a:p>
            <a:pPr lvl="1"/>
            <a:r>
              <a:rPr lang="nl-BE" smtClean="0"/>
              <a:t>Deuxième niveau</a:t>
            </a:r>
          </a:p>
          <a:p>
            <a:pPr lvl="2"/>
            <a:r>
              <a:rPr lang="nl-BE" smtClean="0"/>
              <a:t>Troisième niveau</a:t>
            </a:r>
          </a:p>
          <a:p>
            <a:pPr lvl="3"/>
            <a:r>
              <a:rPr lang="nl-BE" smtClean="0"/>
              <a:t>Quatrième niveau</a:t>
            </a:r>
          </a:p>
          <a:p>
            <a:pPr lvl="4"/>
            <a:r>
              <a:rPr lang="nl-BE" smtClean="0"/>
              <a:t>Cinquième niveau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79391" y="2054132"/>
            <a:ext cx="356616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BE" smtClean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79391" y="2689411"/>
            <a:ext cx="3566160" cy="34367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BE" smtClean="0"/>
              <a:t>Cliquez pour modifier les styles du texte du masque</a:t>
            </a:r>
          </a:p>
          <a:p>
            <a:pPr lvl="1"/>
            <a:r>
              <a:rPr lang="nl-BE" smtClean="0"/>
              <a:t>Deuxième niveau</a:t>
            </a:r>
          </a:p>
          <a:p>
            <a:pPr lvl="2"/>
            <a:r>
              <a:rPr lang="nl-BE" smtClean="0"/>
              <a:t>Troisième niveau</a:t>
            </a:r>
          </a:p>
          <a:p>
            <a:pPr lvl="3"/>
            <a:r>
              <a:rPr lang="nl-BE" smtClean="0"/>
              <a:t>Quatrième niveau</a:t>
            </a:r>
          </a:p>
          <a:p>
            <a:pPr lvl="4"/>
            <a:r>
              <a:rPr lang="nl-BE" smtClean="0"/>
              <a:t>Cinquième niveau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21/10/12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us, Haut et b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nl-BE" smtClean="0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2214562"/>
            <a:ext cx="7396163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BE" smtClean="0"/>
              <a:t>Cliquez pour modifier les styles du texte du masque</a:t>
            </a:r>
          </a:p>
          <a:p>
            <a:pPr lvl="1"/>
            <a:r>
              <a:rPr lang="nl-BE" smtClean="0"/>
              <a:t>Deuxième niveau</a:t>
            </a:r>
          </a:p>
          <a:p>
            <a:pPr lvl="2"/>
            <a:r>
              <a:rPr lang="nl-BE" smtClean="0"/>
              <a:t>Troisième niveau</a:t>
            </a:r>
          </a:p>
          <a:p>
            <a:pPr lvl="3"/>
            <a:r>
              <a:rPr lang="nl-BE" smtClean="0"/>
              <a:t>Quatrième niveau</a:t>
            </a:r>
          </a:p>
          <a:p>
            <a:pPr lvl="4"/>
            <a:r>
              <a:rPr lang="nl-BE" smtClean="0"/>
              <a:t>Cinquième niveau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21/10/12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57199" y="4224973"/>
            <a:ext cx="7396163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BE" smtClean="0"/>
              <a:t>Cliquez pour modifier les styles du texte du masque</a:t>
            </a:r>
          </a:p>
          <a:p>
            <a:pPr lvl="1"/>
            <a:r>
              <a:rPr lang="nl-BE" smtClean="0"/>
              <a:t>Deuxième niveau</a:t>
            </a:r>
          </a:p>
          <a:p>
            <a:pPr lvl="2"/>
            <a:r>
              <a:rPr lang="nl-BE" smtClean="0"/>
              <a:t>Troisième niveau</a:t>
            </a:r>
          </a:p>
          <a:p>
            <a:pPr lvl="3"/>
            <a:r>
              <a:rPr lang="nl-BE" smtClean="0"/>
              <a:t>Quatrième niveau</a:t>
            </a:r>
          </a:p>
          <a:p>
            <a:pPr lvl="4"/>
            <a:r>
              <a:rPr lang="nl-BE" smtClean="0"/>
              <a:t>Cinquième niveau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199" y="293538"/>
            <a:ext cx="6508377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nl-BE" dirty="0" smtClean="0"/>
              <a:t>Cliquez et modifiez le titre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1881482"/>
            <a:ext cx="6508377" cy="42446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BE" dirty="0" smtClean="0"/>
              <a:t>Cliquez pour modifier les styles du texte du masque</a:t>
            </a:r>
          </a:p>
          <a:p>
            <a:pPr lvl="1"/>
            <a:r>
              <a:rPr lang="nl-BE" dirty="0" smtClean="0"/>
              <a:t>Deuxième niveau</a:t>
            </a:r>
          </a:p>
          <a:p>
            <a:pPr lvl="2"/>
            <a:r>
              <a:rPr lang="nl-BE" dirty="0" smtClean="0"/>
              <a:t>Troisième niveau</a:t>
            </a:r>
          </a:p>
          <a:p>
            <a:pPr lvl="3"/>
            <a:r>
              <a:rPr lang="nl-BE" dirty="0" smtClean="0"/>
              <a:t>Quatrième niveau</a:t>
            </a:r>
          </a:p>
          <a:p>
            <a:pPr lvl="4"/>
            <a:r>
              <a:rPr lang="nl-BE" dirty="0" smtClean="0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98659" y="6356350"/>
            <a:ext cx="1752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B1A24CD3-204F-4468-8EE4-28A6668D006A}" type="datetimeFigureOut">
              <a:rPr lang="en-US" smtClean="0"/>
              <a:t>21/10/12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4812" y="6356350"/>
            <a:ext cx="6007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56494" y="361016"/>
            <a:ext cx="5065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00" b="1">
                <a:solidFill>
                  <a:schemeClr val="bg1"/>
                </a:solidFill>
              </a:defRPr>
            </a:lvl1pPr>
          </a:lstStyle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Clr>
          <a:schemeClr val="accent1"/>
        </a:buClr>
        <a:buSzPct val="100000"/>
        <a:buFont typeface="Wingdings 2" pitchFamily="18" charset="2"/>
        <a:buChar char="¡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 2" pitchFamily="18" charset="2"/>
        <a:buChar char="¡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Wingdings 2" pitchFamily="18" charset="2"/>
        <a:buChar char="¡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 2" pitchFamily="18" charset="2"/>
        <a:buChar char="¡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6.png"/><Relationship Id="rId12" Type="http://schemas.openxmlformats.org/officeDocument/2006/relationships/image" Target="../media/image17.png"/><Relationship Id="rId13" Type="http://schemas.openxmlformats.org/officeDocument/2006/relationships/image" Target="../media/image18.png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microsoft.com/office/2007/relationships/hdphoto" Target="../media/hdphoto1.wdp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8" Type="http://schemas.openxmlformats.org/officeDocument/2006/relationships/image" Target="../media/image13.png"/><Relationship Id="rId9" Type="http://schemas.openxmlformats.org/officeDocument/2006/relationships/image" Target="../media/image14.png"/><Relationship Id="rId10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diagramData" Target="../diagrams/data4.xml"/><Relationship Id="rId5" Type="http://schemas.openxmlformats.org/officeDocument/2006/relationships/diagramLayout" Target="../diagrams/layout4.xml"/><Relationship Id="rId6" Type="http://schemas.openxmlformats.org/officeDocument/2006/relationships/diagramQuickStyle" Target="../diagrams/quickStyle4.xml"/><Relationship Id="rId7" Type="http://schemas.openxmlformats.org/officeDocument/2006/relationships/diagramColors" Target="../diagrams/colors4.xml"/><Relationship Id="rId8" Type="http://schemas.microsoft.com/office/2007/relationships/diagramDrawing" Target="../diagrams/drawing4.xml"/><Relationship Id="rId9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.xml"/><Relationship Id="rId3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microsoft.com/office/2007/relationships/hdphoto" Target="../media/hdphoto3.wdp"/><Relationship Id="rId5" Type="http://schemas.openxmlformats.org/officeDocument/2006/relationships/image" Target="../media/image25.png"/><Relationship Id="rId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8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4" Type="http://schemas.openxmlformats.org/officeDocument/2006/relationships/image" Target="../media/image26.pn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bictel.ulg.ac.be" TargetMode="External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popups.ulg.ac.be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7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7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77423" y="4416947"/>
            <a:ext cx="7081945" cy="1075925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OA </a:t>
            </a:r>
            <a:r>
              <a:rPr lang="fr-FR" dirty="0" err="1" smtClean="0"/>
              <a:t>at</a:t>
            </a:r>
            <a:r>
              <a:rPr lang="fr-FR" dirty="0" smtClean="0"/>
              <a:t> Liège </a:t>
            </a:r>
            <a:r>
              <a:rPr lang="fr-FR" dirty="0" err="1" smtClean="0"/>
              <a:t>University</a:t>
            </a:r>
            <a:r>
              <a:rPr lang="fr-FR" dirty="0" smtClean="0"/>
              <a:t> :</a:t>
            </a:r>
            <a:br>
              <a:rPr lang="fr-FR" dirty="0" smtClean="0"/>
            </a:br>
            <a:r>
              <a:rPr lang="fr-FR" dirty="0" smtClean="0"/>
              <a:t>the </a:t>
            </a:r>
            <a:r>
              <a:rPr lang="fr-FR" dirty="0" err="1" smtClean="0"/>
              <a:t>ORBi</a:t>
            </a:r>
            <a:r>
              <a:rPr lang="fr-FR" dirty="0" smtClean="0"/>
              <a:t> </a:t>
            </a:r>
            <a:r>
              <a:rPr lang="fr-FR" dirty="0" err="1" smtClean="0"/>
              <a:t>gamble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200400" y="5568696"/>
            <a:ext cx="5458968" cy="621792"/>
          </a:xfrm>
        </p:spPr>
        <p:txBody>
          <a:bodyPr>
            <a:normAutofit/>
          </a:bodyPr>
          <a:lstStyle/>
          <a:p>
            <a:pPr algn="r"/>
            <a:r>
              <a:rPr lang="fr-FR" b="1" dirty="0" smtClean="0"/>
              <a:t>Bernard Rentier</a:t>
            </a:r>
            <a:r>
              <a:rPr lang="fr-FR" dirty="0" smtClean="0"/>
              <a:t>, </a:t>
            </a:r>
            <a:r>
              <a:rPr lang="fr-FR" dirty="0" err="1" smtClean="0"/>
              <a:t>Rector</a:t>
            </a:r>
            <a:endParaRPr lang="fr-FR" dirty="0" smtClean="0"/>
          </a:p>
          <a:p>
            <a:pPr algn="r"/>
            <a:r>
              <a:rPr lang="fr-FR" dirty="0" smtClean="0"/>
              <a:t>and </a:t>
            </a:r>
            <a:r>
              <a:rPr lang="fr-FR" b="1" dirty="0" smtClean="0"/>
              <a:t>Paul </a:t>
            </a:r>
            <a:r>
              <a:rPr lang="fr-FR" b="1" dirty="0" err="1" smtClean="0"/>
              <a:t>Thirion</a:t>
            </a:r>
            <a:r>
              <a:rPr lang="fr-FR" dirty="0" smtClean="0"/>
              <a:t>, Head </a:t>
            </a:r>
            <a:r>
              <a:rPr lang="fr-FR" dirty="0" err="1" smtClean="0"/>
              <a:t>Librarian</a:t>
            </a:r>
            <a:r>
              <a:rPr lang="fr-FR" dirty="0" smtClean="0"/>
              <a:t> ULg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5992" y="901521"/>
            <a:ext cx="1866164" cy="1362791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622881" y="939800"/>
            <a:ext cx="2171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BRAGA</a:t>
            </a:r>
          </a:p>
          <a:p>
            <a:r>
              <a:rPr lang="fr-FR" dirty="0" err="1" smtClean="0"/>
              <a:t>October</a:t>
            </a:r>
            <a:r>
              <a:rPr lang="fr-FR" dirty="0" smtClean="0"/>
              <a:t> 22, 2012</a:t>
            </a:r>
            <a:endParaRPr lang="fr-FR" dirty="0"/>
          </a:p>
        </p:txBody>
      </p:sp>
      <p:pic>
        <p:nvPicPr>
          <p:cNvPr id="7" name="Picture 15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0259" y="1009815"/>
            <a:ext cx="1155988" cy="44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/>
          <p:nvPr/>
        </p:nvSpPr>
        <p:spPr>
          <a:xfrm>
            <a:off x="4765943" y="3577370"/>
            <a:ext cx="2710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FFFFFF"/>
                </a:solidFill>
              </a:rPr>
              <a:t>http://</a:t>
            </a:r>
            <a:r>
              <a:rPr lang="fr-FR" dirty="0" err="1" smtClean="0">
                <a:solidFill>
                  <a:srgbClr val="FFFFFF"/>
                </a:solidFill>
              </a:rPr>
              <a:t>orbi.ulg.ac.be</a:t>
            </a:r>
            <a:endParaRPr lang="fr-FR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0365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199" y="293538"/>
            <a:ext cx="6508377" cy="1636144"/>
          </a:xfrm>
        </p:spPr>
        <p:txBody>
          <a:bodyPr/>
          <a:lstStyle/>
          <a:p>
            <a:r>
              <a:rPr lang="fr-FR" dirty="0" err="1"/>
              <a:t>Development</a:t>
            </a:r>
            <a:r>
              <a:rPr lang="fr-FR" dirty="0"/>
              <a:t> of </a:t>
            </a:r>
            <a:r>
              <a:rPr lang="fr-FR" dirty="0" err="1"/>
              <a:t>ORBi</a:t>
            </a:r>
            <a:r>
              <a:rPr lang="fr-FR" dirty="0"/>
              <a:t> :</a:t>
            </a:r>
            <a:br>
              <a:rPr lang="fr-FR" dirty="0"/>
            </a:br>
            <a:r>
              <a:rPr lang="fr-FR" dirty="0"/>
              <a:t>more </a:t>
            </a:r>
            <a:r>
              <a:rPr lang="fr-FR" dirty="0" err="1"/>
              <a:t>than</a:t>
            </a:r>
            <a:r>
              <a:rPr lang="fr-FR" dirty="0"/>
              <a:t> a technique, a </a:t>
            </a:r>
            <a:r>
              <a:rPr lang="fr-FR" dirty="0" err="1"/>
              <a:t>whole</a:t>
            </a:r>
            <a:r>
              <a:rPr lang="fr-FR" dirty="0"/>
              <a:t> concept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20177" y="2086366"/>
            <a:ext cx="6508377" cy="3845706"/>
          </a:xfrm>
        </p:spPr>
        <p:txBody>
          <a:bodyPr/>
          <a:lstStyle/>
          <a:p>
            <a:r>
              <a:rPr lang="fr-FR" dirty="0" smtClean="0"/>
              <a:t>Be </a:t>
            </a:r>
            <a:r>
              <a:rPr lang="fr-FR" b="1" dirty="0" smtClean="0"/>
              <a:t>VISIBLE !</a:t>
            </a:r>
            <a:r>
              <a:rPr lang="fr-FR" dirty="0" smtClean="0"/>
              <a:t> =&gt;  </a:t>
            </a:r>
            <a:r>
              <a:rPr lang="fr-FR" dirty="0" err="1" smtClean="0"/>
              <a:t>referencing</a:t>
            </a:r>
            <a:endParaRPr lang="fr-FR" dirty="0" smtClean="0"/>
          </a:p>
          <a:p>
            <a:pPr marL="0" indent="0">
              <a:buNone/>
            </a:pPr>
            <a:endParaRPr lang="fr-FR" dirty="0" smtClean="0"/>
          </a:p>
        </p:txBody>
      </p:sp>
      <p:grpSp>
        <p:nvGrpSpPr>
          <p:cNvPr id="4" name="Grouper 3"/>
          <p:cNvGrpSpPr/>
          <p:nvPr/>
        </p:nvGrpSpPr>
        <p:grpSpPr>
          <a:xfrm>
            <a:off x="1031058" y="2196095"/>
            <a:ext cx="6690541" cy="4369805"/>
            <a:chOff x="158750" y="1328738"/>
            <a:chExt cx="8707438" cy="5529262"/>
          </a:xfrm>
        </p:grpSpPr>
        <p:sp>
          <p:nvSpPr>
            <p:cNvPr id="5" name="AutoShape 23"/>
            <p:cNvSpPr>
              <a:spLocks noChangeArrowheads="1"/>
            </p:cNvSpPr>
            <p:nvPr/>
          </p:nvSpPr>
          <p:spPr bwMode="auto">
            <a:xfrm rot="1613508">
              <a:off x="1849438" y="1658938"/>
              <a:ext cx="5070475" cy="4410075"/>
            </a:xfrm>
            <a:custGeom>
              <a:avLst/>
              <a:gdLst>
                <a:gd name="G0" fmla="+- 10161 0 0"/>
                <a:gd name="G1" fmla="+- 10700 0 0"/>
                <a:gd name="G2" fmla="+- 1397 0 0"/>
                <a:gd name="G3" fmla="+- 21600 0 10161"/>
                <a:gd name="G4" fmla="+- 21600 0 10700"/>
                <a:gd name="G5" fmla="+- 21600 0 1397"/>
                <a:gd name="G6" fmla="+- 10161 0 10800"/>
                <a:gd name="G7" fmla="+- 10700 0 10800"/>
                <a:gd name="G8" fmla="*/ G7 1397 G6"/>
                <a:gd name="G9" fmla="+- 21600 0 G8"/>
                <a:gd name="T0" fmla="*/ G8 w 21600"/>
                <a:gd name="T1" fmla="*/ G1 h 21600"/>
                <a:gd name="T2" fmla="*/ G9 w 21600"/>
                <a:gd name="T3" fmla="*/ G4 h 21600"/>
              </a:gdLst>
              <a:ahLst/>
              <a:cxnLst>
                <a:cxn ang="0">
                  <a:pos x="r" y="vc"/>
                </a:cxn>
                <a:cxn ang="5400000">
                  <a:pos x="hc" y="b"/>
                </a:cxn>
                <a:cxn ang="10800000">
                  <a:pos x="l" y="vc"/>
                </a:cxn>
                <a:cxn ang="16200000">
                  <a:pos x="hc" y="t"/>
                </a:cxn>
              </a:cxnLst>
              <a:rect l="T0" t="T1" r="T2" b="T3"/>
              <a:pathLst>
                <a:path w="21600" h="21600">
                  <a:moveTo>
                    <a:pt x="10800" y="0"/>
                  </a:moveTo>
                  <a:lnTo>
                    <a:pt x="10161" y="1397"/>
                  </a:lnTo>
                  <a:lnTo>
                    <a:pt x="10700" y="1397"/>
                  </a:lnTo>
                  <a:lnTo>
                    <a:pt x="10700" y="10700"/>
                  </a:lnTo>
                  <a:lnTo>
                    <a:pt x="1397" y="10700"/>
                  </a:lnTo>
                  <a:lnTo>
                    <a:pt x="1397" y="10161"/>
                  </a:lnTo>
                  <a:lnTo>
                    <a:pt x="0" y="10800"/>
                  </a:lnTo>
                  <a:lnTo>
                    <a:pt x="1397" y="11439"/>
                  </a:lnTo>
                  <a:lnTo>
                    <a:pt x="1397" y="10900"/>
                  </a:lnTo>
                  <a:lnTo>
                    <a:pt x="10700" y="10900"/>
                  </a:lnTo>
                  <a:lnTo>
                    <a:pt x="10700" y="20203"/>
                  </a:lnTo>
                  <a:lnTo>
                    <a:pt x="10161" y="20203"/>
                  </a:lnTo>
                  <a:lnTo>
                    <a:pt x="10800" y="21600"/>
                  </a:lnTo>
                  <a:lnTo>
                    <a:pt x="11439" y="20203"/>
                  </a:lnTo>
                  <a:lnTo>
                    <a:pt x="10900" y="20203"/>
                  </a:lnTo>
                  <a:lnTo>
                    <a:pt x="10900" y="10900"/>
                  </a:lnTo>
                  <a:lnTo>
                    <a:pt x="20203" y="10900"/>
                  </a:lnTo>
                  <a:lnTo>
                    <a:pt x="20203" y="11439"/>
                  </a:lnTo>
                  <a:lnTo>
                    <a:pt x="21600" y="10800"/>
                  </a:lnTo>
                  <a:lnTo>
                    <a:pt x="20203" y="10161"/>
                  </a:lnTo>
                  <a:lnTo>
                    <a:pt x="20203" y="10700"/>
                  </a:lnTo>
                  <a:lnTo>
                    <a:pt x="10900" y="10700"/>
                  </a:lnTo>
                  <a:lnTo>
                    <a:pt x="10900" y="1397"/>
                  </a:lnTo>
                  <a:lnTo>
                    <a:pt x="11439" y="1397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AutoShape 24"/>
            <p:cNvSpPr>
              <a:spLocks noChangeArrowheads="1"/>
            </p:cNvSpPr>
            <p:nvPr/>
          </p:nvSpPr>
          <p:spPr bwMode="auto">
            <a:xfrm rot="-975224">
              <a:off x="2009775" y="1603375"/>
              <a:ext cx="4587875" cy="4694238"/>
            </a:xfrm>
            <a:custGeom>
              <a:avLst/>
              <a:gdLst>
                <a:gd name="G0" fmla="+- 10134 0 0"/>
                <a:gd name="G1" fmla="+- 10712 0 0"/>
                <a:gd name="G2" fmla="+- 1027 0 0"/>
                <a:gd name="G3" fmla="+- 21600 0 10134"/>
                <a:gd name="G4" fmla="+- 21600 0 10712"/>
                <a:gd name="G5" fmla="+- 21600 0 1027"/>
                <a:gd name="G6" fmla="+- 10134 0 10800"/>
                <a:gd name="G7" fmla="+- 10712 0 10800"/>
                <a:gd name="G8" fmla="*/ G7 1027 G6"/>
                <a:gd name="G9" fmla="+- 21600 0 G8"/>
                <a:gd name="T0" fmla="*/ G8 w 21600"/>
                <a:gd name="T1" fmla="*/ G1 h 21600"/>
                <a:gd name="T2" fmla="*/ G9 w 21600"/>
                <a:gd name="T3" fmla="*/ G4 h 21600"/>
              </a:gdLst>
              <a:ahLst/>
              <a:cxnLst>
                <a:cxn ang="0">
                  <a:pos x="r" y="vc"/>
                </a:cxn>
                <a:cxn ang="5400000">
                  <a:pos x="hc" y="b"/>
                </a:cxn>
                <a:cxn ang="10800000">
                  <a:pos x="l" y="vc"/>
                </a:cxn>
                <a:cxn ang="16200000">
                  <a:pos x="hc" y="t"/>
                </a:cxn>
              </a:cxnLst>
              <a:rect l="T0" t="T1" r="T2" b="T3"/>
              <a:pathLst>
                <a:path w="21600" h="21600">
                  <a:moveTo>
                    <a:pt x="10800" y="0"/>
                  </a:moveTo>
                  <a:lnTo>
                    <a:pt x="10134" y="1027"/>
                  </a:lnTo>
                  <a:lnTo>
                    <a:pt x="10712" y="1027"/>
                  </a:lnTo>
                  <a:lnTo>
                    <a:pt x="10712" y="10712"/>
                  </a:lnTo>
                  <a:lnTo>
                    <a:pt x="1027" y="10712"/>
                  </a:lnTo>
                  <a:lnTo>
                    <a:pt x="1027" y="10134"/>
                  </a:lnTo>
                  <a:lnTo>
                    <a:pt x="0" y="10800"/>
                  </a:lnTo>
                  <a:lnTo>
                    <a:pt x="1027" y="11466"/>
                  </a:lnTo>
                  <a:lnTo>
                    <a:pt x="1027" y="10888"/>
                  </a:lnTo>
                  <a:lnTo>
                    <a:pt x="10712" y="10888"/>
                  </a:lnTo>
                  <a:lnTo>
                    <a:pt x="10712" y="20573"/>
                  </a:lnTo>
                  <a:lnTo>
                    <a:pt x="10134" y="20573"/>
                  </a:lnTo>
                  <a:lnTo>
                    <a:pt x="10800" y="21600"/>
                  </a:lnTo>
                  <a:lnTo>
                    <a:pt x="11466" y="20573"/>
                  </a:lnTo>
                  <a:lnTo>
                    <a:pt x="10888" y="20573"/>
                  </a:lnTo>
                  <a:lnTo>
                    <a:pt x="10888" y="10888"/>
                  </a:lnTo>
                  <a:lnTo>
                    <a:pt x="20573" y="10888"/>
                  </a:lnTo>
                  <a:lnTo>
                    <a:pt x="20573" y="11466"/>
                  </a:lnTo>
                  <a:lnTo>
                    <a:pt x="21600" y="10800"/>
                  </a:lnTo>
                  <a:lnTo>
                    <a:pt x="20573" y="10134"/>
                  </a:lnTo>
                  <a:lnTo>
                    <a:pt x="20573" y="10712"/>
                  </a:lnTo>
                  <a:lnTo>
                    <a:pt x="10888" y="10712"/>
                  </a:lnTo>
                  <a:lnTo>
                    <a:pt x="10888" y="1027"/>
                  </a:lnTo>
                  <a:lnTo>
                    <a:pt x="11466" y="1027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7" name="Picture 7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0080"/>
                </a:clrFrom>
                <a:clrTo>
                  <a:srgbClr val="FF0080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780" b="89976" l="5315" r="92815">
                          <a14:foregroundMark x1="40945" y1="27628" x2="63287" y2="21271"/>
                          <a14:foregroundMark x1="63878" y1="21271" x2="69390" y2="20049"/>
                          <a14:foregroundMark x1="81496" y1="20538" x2="73327" y2="19804"/>
                          <a14:foregroundMark x1="72933" y1="20049" x2="69685" y2="2053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2138" y="3144838"/>
              <a:ext cx="3744912" cy="1508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" name="Picture 1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567238" y="3424238"/>
              <a:ext cx="9525" cy="9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1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567238" y="3424238"/>
              <a:ext cx="9525" cy="9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" name="Picture 16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8338" y="4656138"/>
              <a:ext cx="1023937" cy="963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1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848475" y="2663825"/>
              <a:ext cx="2017713" cy="831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" name="Picture 1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473700" y="1328738"/>
              <a:ext cx="2305050" cy="504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3" name="Picture 19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975" y="2441575"/>
              <a:ext cx="1797050" cy="739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14" name="Group 34"/>
            <p:cNvGrpSpPr>
              <a:grpSpLocks/>
            </p:cNvGrpSpPr>
            <p:nvPr/>
          </p:nvGrpSpPr>
          <p:grpSpPr bwMode="auto">
            <a:xfrm>
              <a:off x="2116138" y="5964238"/>
              <a:ext cx="1711325" cy="657225"/>
              <a:chOff x="1754" y="3838"/>
              <a:chExt cx="1035" cy="363"/>
            </a:xfrm>
          </p:grpSpPr>
          <p:sp>
            <p:nvSpPr>
              <p:cNvPr id="19" name="Rectangle 26"/>
              <p:cNvSpPr>
                <a:spLocks noChangeArrowheads="1"/>
              </p:cNvSpPr>
              <p:nvPr/>
            </p:nvSpPr>
            <p:spPr bwMode="auto">
              <a:xfrm>
                <a:off x="1754" y="3838"/>
                <a:ext cx="1035" cy="363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pic>
            <p:nvPicPr>
              <p:cNvPr id="20" name="Picture 28"/>
              <p:cNvPicPr>
                <a:picLocks noChangeAspect="1" noChangeArrowheads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r="1506"/>
              <a:stretch>
                <a:fillRect/>
              </a:stretch>
            </p:blipFill>
            <p:spPr bwMode="auto">
              <a:xfrm>
                <a:off x="1791" y="3884"/>
                <a:ext cx="98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21" name="Picture 32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4" y="3884"/>
                <a:ext cx="28" cy="2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pic>
          <p:nvPicPr>
            <p:cNvPr id="15" name="Picture 35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4578350" y="6315075"/>
              <a:ext cx="2133600" cy="542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16" name="Group 38"/>
            <p:cNvGrpSpPr>
              <a:grpSpLocks/>
            </p:cNvGrpSpPr>
            <p:nvPr/>
          </p:nvGrpSpPr>
          <p:grpSpPr bwMode="auto">
            <a:xfrm>
              <a:off x="158750" y="4405313"/>
              <a:ext cx="1727200" cy="646112"/>
              <a:chOff x="140" y="1519"/>
              <a:chExt cx="1088" cy="407"/>
            </a:xfrm>
          </p:grpSpPr>
          <p:pic>
            <p:nvPicPr>
              <p:cNvPr id="17" name="Picture 6"/>
              <p:cNvPicPr>
                <a:picLocks noChangeAspect="1" noChangeArrowheads="1"/>
              </p:cNvPicPr>
              <p:nvPr/>
            </p:nvPicPr>
            <p:blipFill>
              <a:blip r:embed="rId13" cstate="screen">
                <a:lum bright="8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" y="1519"/>
                <a:ext cx="1088" cy="407"/>
              </a:xfrm>
              <a:prstGeom prst="rect">
                <a:avLst/>
              </a:prstGeom>
              <a:noFill/>
            </p:spPr>
          </p:pic>
          <p:sp>
            <p:nvSpPr>
              <p:cNvPr id="18" name="Rectangle 37"/>
              <p:cNvSpPr>
                <a:spLocks noChangeArrowheads="1"/>
              </p:cNvSpPr>
              <p:nvPr/>
            </p:nvSpPr>
            <p:spPr bwMode="auto">
              <a:xfrm>
                <a:off x="598" y="1823"/>
                <a:ext cx="56" cy="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22" name="ZoneTexte 21"/>
          <p:cNvSpPr txBox="1"/>
          <p:nvPr/>
        </p:nvSpPr>
        <p:spPr>
          <a:xfrm>
            <a:off x="1244600" y="3453568"/>
            <a:ext cx="1075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Scholar</a:t>
            </a:r>
            <a:endParaRPr lang="fr-FR" sz="1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3" name="Picture 15"/>
          <p:cNvPicPr>
            <a:picLocks noChangeAspect="1" noChangeArrowheads="1"/>
          </p:cNvPicPr>
          <p:nvPr/>
        </p:nvPicPr>
        <p:blipFill>
          <a:blip r:embed="rId14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6986" y="904645"/>
            <a:ext cx="1155988" cy="44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087887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199" y="293538"/>
            <a:ext cx="6870701" cy="1143000"/>
          </a:xfrm>
        </p:spPr>
        <p:txBody>
          <a:bodyPr/>
          <a:lstStyle/>
          <a:p>
            <a:r>
              <a:rPr lang="fr-FR" dirty="0" smtClean="0"/>
              <a:t>The </a:t>
            </a:r>
            <a:r>
              <a:rPr lang="fr-FR" dirty="0" err="1" smtClean="0"/>
              <a:t>role</a:t>
            </a:r>
            <a:r>
              <a:rPr lang="fr-FR" dirty="0" smtClean="0"/>
              <a:t> of the « back office »:</a:t>
            </a:r>
            <a:br>
              <a:rPr lang="fr-FR" dirty="0" smtClean="0"/>
            </a:br>
            <a:r>
              <a:rPr lang="fr-FR" dirty="0" err="1" smtClean="0"/>
              <a:t>Quality</a:t>
            </a:r>
            <a:r>
              <a:rPr lang="fr-FR" dirty="0" smtClean="0"/>
              <a:t> Control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199" y="1881482"/>
            <a:ext cx="7531101" cy="4557418"/>
          </a:xfrm>
        </p:spPr>
        <p:txBody>
          <a:bodyPr>
            <a:normAutofit/>
          </a:bodyPr>
          <a:lstStyle/>
          <a:p>
            <a:r>
              <a:rPr lang="fr-FR" dirty="0" err="1" smtClean="0"/>
              <a:t>Authors</a:t>
            </a:r>
            <a:r>
              <a:rPr lang="fr-FR" dirty="0" smtClean="0"/>
              <a:t> </a:t>
            </a:r>
            <a:r>
              <a:rPr lang="fr-FR" dirty="0" err="1" smtClean="0"/>
              <a:t>concerned</a:t>
            </a:r>
            <a:r>
              <a:rPr lang="fr-FR" dirty="0" smtClean="0"/>
              <a:t> and </a:t>
            </a:r>
            <a:r>
              <a:rPr lang="fr-FR" dirty="0" err="1" smtClean="0"/>
              <a:t>responsible</a:t>
            </a:r>
            <a:endParaRPr lang="fr-FR" dirty="0" smtClean="0"/>
          </a:p>
          <a:p>
            <a:r>
              <a:rPr lang="fr-FR" b="1" dirty="0" smtClean="0"/>
              <a:t>But :</a:t>
            </a:r>
            <a:endParaRPr lang="fr-FR" dirty="0" smtClean="0"/>
          </a:p>
          <a:p>
            <a:pPr lvl="1"/>
            <a:r>
              <a:rPr lang="fr-FR" dirty="0"/>
              <a:t>S</a:t>
            </a:r>
            <a:r>
              <a:rPr lang="fr-FR" dirty="0" smtClean="0"/>
              <a:t>uppression : </a:t>
            </a:r>
            <a:r>
              <a:rPr lang="fr-FR" dirty="0" err="1" smtClean="0"/>
              <a:t>only</a:t>
            </a:r>
            <a:r>
              <a:rPr lang="fr-FR" dirty="0" smtClean="0"/>
              <a:t> by the </a:t>
            </a:r>
            <a:r>
              <a:rPr lang="fr-FR" dirty="0" err="1" smtClean="0"/>
              <a:t>ORBi</a:t>
            </a:r>
            <a:r>
              <a:rPr lang="fr-FR" dirty="0" smtClean="0"/>
              <a:t> team</a:t>
            </a:r>
          </a:p>
          <a:p>
            <a:pPr lvl="1"/>
            <a:r>
              <a:rPr lang="fr-FR" dirty="0" smtClean="0"/>
              <a:t>Tools for </a:t>
            </a:r>
            <a:r>
              <a:rPr lang="fr-FR" dirty="0" err="1" smtClean="0"/>
              <a:t>redundancy</a:t>
            </a:r>
            <a:r>
              <a:rPr lang="fr-FR" dirty="0" smtClean="0"/>
              <a:t> </a:t>
            </a:r>
            <a:r>
              <a:rPr lang="fr-FR" dirty="0" err="1" smtClean="0"/>
              <a:t>detection</a:t>
            </a:r>
            <a:endParaRPr lang="fr-FR" u="sng" dirty="0" smtClean="0"/>
          </a:p>
          <a:p>
            <a:pPr lvl="1"/>
            <a:r>
              <a:rPr lang="fr-FR" dirty="0" err="1" smtClean="0"/>
              <a:t>Tool</a:t>
            </a:r>
            <a:r>
              <a:rPr lang="fr-FR" dirty="0" smtClean="0"/>
              <a:t> to </a:t>
            </a:r>
            <a:r>
              <a:rPr lang="fr-FR" dirty="0" err="1" smtClean="0"/>
              <a:t>follow</a:t>
            </a:r>
            <a:r>
              <a:rPr lang="fr-FR" dirty="0" smtClean="0"/>
              <a:t> the « in </a:t>
            </a:r>
            <a:r>
              <a:rPr lang="fr-FR" dirty="0" err="1" smtClean="0"/>
              <a:t>press</a:t>
            </a:r>
            <a:r>
              <a:rPr lang="fr-FR" dirty="0" smtClean="0"/>
              <a:t> », « in </a:t>
            </a:r>
            <a:r>
              <a:rPr lang="fr-FR" dirty="0" err="1" smtClean="0"/>
              <a:t>progress</a:t>
            </a:r>
            <a:r>
              <a:rPr lang="fr-FR" dirty="0" smtClean="0"/>
              <a:t> », imports, …</a:t>
            </a:r>
            <a:endParaRPr lang="fr-FR" dirty="0"/>
          </a:p>
          <a:p>
            <a:pPr lvl="1"/>
            <a:r>
              <a:rPr lang="fr-FR" dirty="0" smtClean="0"/>
              <a:t>Permanent </a:t>
            </a:r>
            <a:r>
              <a:rPr lang="fr-FR" dirty="0" err="1" smtClean="0"/>
              <a:t>updating</a:t>
            </a:r>
            <a:r>
              <a:rPr lang="fr-FR" dirty="0" smtClean="0"/>
              <a:t> of the </a:t>
            </a:r>
            <a:r>
              <a:rPr lang="fr-FR" dirty="0" err="1" smtClean="0"/>
              <a:t>periodicals</a:t>
            </a:r>
            <a:r>
              <a:rPr lang="fr-FR" dirty="0" smtClean="0"/>
              <a:t> data </a:t>
            </a:r>
            <a:r>
              <a:rPr lang="fr-FR" dirty="0" err="1" smtClean="0"/>
              <a:t>bank</a:t>
            </a:r>
            <a:endParaRPr lang="fr-FR" dirty="0" smtClean="0"/>
          </a:p>
          <a:p>
            <a:pPr lvl="1"/>
            <a:r>
              <a:rPr lang="fr-FR" dirty="0" smtClean="0"/>
              <a:t>Hot Line exploitation to </a:t>
            </a:r>
            <a:r>
              <a:rPr lang="fr-FR" dirty="0" err="1" smtClean="0"/>
              <a:t>improve</a:t>
            </a:r>
            <a:r>
              <a:rPr lang="fr-FR" dirty="0" smtClean="0"/>
              <a:t> the system and the help</a:t>
            </a:r>
          </a:p>
          <a:p>
            <a:pPr lvl="1"/>
            <a:r>
              <a:rPr lang="fr-FR" dirty="0" err="1" smtClean="0"/>
              <a:t>Tool</a:t>
            </a:r>
            <a:r>
              <a:rPr lang="fr-FR" dirty="0" smtClean="0"/>
              <a:t> for </a:t>
            </a:r>
            <a:r>
              <a:rPr lang="fr-FR" dirty="0" err="1" smtClean="0"/>
              <a:t>incoherent</a:t>
            </a:r>
            <a:r>
              <a:rPr lang="fr-FR" dirty="0" smtClean="0"/>
              <a:t> data </a:t>
            </a:r>
            <a:r>
              <a:rPr lang="fr-FR" dirty="0" err="1" smtClean="0"/>
              <a:t>detection</a:t>
            </a:r>
            <a:endParaRPr lang="fr-FR" dirty="0"/>
          </a:p>
          <a:p>
            <a:pPr lvl="1"/>
            <a:r>
              <a:rPr lang="fr-FR" dirty="0" err="1" smtClean="0"/>
              <a:t>Targeted</a:t>
            </a:r>
            <a:r>
              <a:rPr lang="fr-FR" dirty="0" smtClean="0"/>
              <a:t> </a:t>
            </a:r>
            <a:r>
              <a:rPr lang="fr-FR" dirty="0" err="1" smtClean="0"/>
              <a:t>comparisons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WOS, </a:t>
            </a:r>
            <a:r>
              <a:rPr lang="fr-FR" dirty="0" err="1" smtClean="0"/>
              <a:t>Scopus</a:t>
            </a:r>
            <a:r>
              <a:rPr lang="fr-FR" dirty="0" smtClean="0"/>
              <a:t>, ... </a:t>
            </a:r>
            <a:endParaRPr lang="fr-FR" dirty="0"/>
          </a:p>
          <a:p>
            <a:pPr lvl="1"/>
            <a:r>
              <a:rPr lang="fr-FR" dirty="0" smtClean="0"/>
              <a:t>Tools for false full </a:t>
            </a:r>
            <a:r>
              <a:rPr lang="fr-FR" dirty="0" err="1" smtClean="0"/>
              <a:t>text</a:t>
            </a:r>
            <a:r>
              <a:rPr lang="fr-FR" dirty="0" smtClean="0"/>
              <a:t> </a:t>
            </a:r>
            <a:r>
              <a:rPr lang="fr-FR" dirty="0" err="1" smtClean="0"/>
              <a:t>detection</a:t>
            </a:r>
            <a:endParaRPr lang="fr-FR" dirty="0"/>
          </a:p>
          <a:p>
            <a:pPr lvl="1"/>
            <a:r>
              <a:rPr lang="fr-FR" dirty="0" err="1" smtClean="0"/>
              <a:t>Faulty</a:t>
            </a:r>
            <a:r>
              <a:rPr lang="fr-FR" dirty="0" smtClean="0"/>
              <a:t> </a:t>
            </a:r>
            <a:r>
              <a:rPr lang="fr-FR" dirty="0" err="1" smtClean="0"/>
              <a:t>behavior</a:t>
            </a:r>
            <a:r>
              <a:rPr lang="fr-FR" dirty="0" smtClean="0"/>
              <a:t> </a:t>
            </a:r>
            <a:r>
              <a:rPr lang="fr-FR" dirty="0" err="1" smtClean="0"/>
              <a:t>warned</a:t>
            </a:r>
            <a:r>
              <a:rPr lang="fr-FR" dirty="0" smtClean="0"/>
              <a:t> to </a:t>
            </a:r>
            <a:r>
              <a:rPr lang="fr-FR" dirty="0" err="1" smtClean="0"/>
              <a:t>author</a:t>
            </a:r>
            <a:r>
              <a:rPr lang="fr-FR" dirty="0" smtClean="0"/>
              <a:t> by the </a:t>
            </a:r>
            <a:r>
              <a:rPr lang="fr-FR" dirty="0" err="1" smtClean="0"/>
              <a:t>Rector</a:t>
            </a:r>
            <a:r>
              <a:rPr lang="fr-FR" dirty="0" smtClean="0"/>
              <a:t> </a:t>
            </a:r>
            <a:r>
              <a:rPr lang="fr-FR" dirty="0" err="1" smtClean="0"/>
              <a:t>himself</a:t>
            </a:r>
            <a:endParaRPr lang="fr-FR" dirty="0" smtClean="0"/>
          </a:p>
          <a:p>
            <a:pPr lvl="1"/>
            <a:endParaRPr lang="fr-FR" dirty="0"/>
          </a:p>
        </p:txBody>
      </p:sp>
      <p:pic>
        <p:nvPicPr>
          <p:cNvPr id="4" name="Picture 15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6986" y="904645"/>
            <a:ext cx="1155988" cy="44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10092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First </a:t>
            </a:r>
            <a:r>
              <a:rPr lang="fr-FR" dirty="0" err="1" smtClean="0"/>
              <a:t>reactions</a:t>
            </a:r>
            <a:r>
              <a:rPr lang="fr-FR" dirty="0" smtClean="0"/>
              <a:t> </a:t>
            </a:r>
            <a:r>
              <a:rPr lang="fr-FR" dirty="0" err="1" smtClean="0"/>
              <a:t>at</a:t>
            </a:r>
            <a:r>
              <a:rPr lang="fr-FR" dirty="0" smtClean="0"/>
              <a:t> </a:t>
            </a:r>
            <a:r>
              <a:rPr lang="fr-FR" dirty="0" err="1" smtClean="0"/>
              <a:t>launching</a:t>
            </a:r>
            <a:r>
              <a:rPr lang="fr-FR" dirty="0" smtClean="0"/>
              <a:t> </a:t>
            </a:r>
            <a:r>
              <a:rPr lang="fr-FR" sz="2800" dirty="0" smtClean="0"/>
              <a:t>(</a:t>
            </a:r>
            <a:r>
              <a:rPr lang="fr-FR" sz="2800" dirty="0" err="1" smtClean="0"/>
              <a:t>november</a:t>
            </a:r>
            <a:r>
              <a:rPr lang="fr-FR" sz="2800" dirty="0" smtClean="0"/>
              <a:t> 2008)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199" y="1881482"/>
            <a:ext cx="7607301" cy="4735218"/>
          </a:xfrm>
        </p:spPr>
        <p:txBody>
          <a:bodyPr>
            <a:normAutofit fontScale="92500" lnSpcReduction="10000"/>
          </a:bodyPr>
          <a:lstStyle/>
          <a:p>
            <a:r>
              <a:rPr lang="fr-FR" dirty="0" smtClean="0"/>
              <a:t>Not a </a:t>
            </a:r>
            <a:r>
              <a:rPr lang="fr-FR" dirty="0" err="1" smtClean="0"/>
              <a:t>revolution</a:t>
            </a:r>
            <a:r>
              <a:rPr lang="fr-FR" dirty="0" smtClean="0"/>
              <a:t> </a:t>
            </a:r>
            <a:r>
              <a:rPr lang="fr-FR" dirty="0"/>
              <a:t>!</a:t>
            </a:r>
          </a:p>
          <a:p>
            <a:r>
              <a:rPr lang="fr-FR" dirty="0" err="1" smtClean="0"/>
              <a:t>Some</a:t>
            </a:r>
            <a:r>
              <a:rPr lang="fr-FR" dirty="0" smtClean="0"/>
              <a:t> </a:t>
            </a:r>
            <a:r>
              <a:rPr lang="fr-FR" dirty="0" err="1" smtClean="0"/>
              <a:t>isolated</a:t>
            </a:r>
            <a:r>
              <a:rPr lang="fr-FR" dirty="0" smtClean="0"/>
              <a:t> </a:t>
            </a:r>
            <a:r>
              <a:rPr lang="fr-FR" dirty="0" err="1" smtClean="0"/>
              <a:t>negatives</a:t>
            </a:r>
            <a:r>
              <a:rPr lang="fr-FR" dirty="0" smtClean="0"/>
              <a:t> </a:t>
            </a:r>
            <a:r>
              <a:rPr lang="fr-FR" dirty="0" err="1" smtClean="0"/>
              <a:t>reactions</a:t>
            </a:r>
            <a:r>
              <a:rPr lang="fr-FR" dirty="0" smtClean="0"/>
              <a:t>. </a:t>
            </a:r>
          </a:p>
          <a:p>
            <a:pPr lvl="1">
              <a:buFont typeface="Symbol" charset="0"/>
              <a:buChar char=""/>
            </a:pPr>
            <a:r>
              <a:rPr lang="fr-FR" dirty="0" err="1" smtClean="0"/>
              <a:t>Coherence</a:t>
            </a:r>
            <a:r>
              <a:rPr lang="fr-FR" dirty="0" smtClean="0"/>
              <a:t> and </a:t>
            </a:r>
            <a:r>
              <a:rPr lang="fr-FR" dirty="0" err="1" smtClean="0"/>
              <a:t>firm</a:t>
            </a:r>
            <a:r>
              <a:rPr lang="fr-FR" dirty="0" smtClean="0"/>
              <a:t> stand by </a:t>
            </a:r>
            <a:r>
              <a:rPr lang="fr-FR" dirty="0" err="1" smtClean="0"/>
              <a:t>Autorities</a:t>
            </a:r>
            <a:endParaRPr lang="fr-FR" dirty="0" smtClean="0"/>
          </a:p>
          <a:p>
            <a:pPr lvl="1">
              <a:buFont typeface="Symbol" charset="0"/>
              <a:buChar char=""/>
            </a:pPr>
            <a:r>
              <a:rPr lang="fr-FR" dirty="0" smtClean="0"/>
              <a:t>No exception</a:t>
            </a:r>
            <a:endParaRPr lang="fr-FR" b="1" dirty="0" smtClean="0"/>
          </a:p>
          <a:p>
            <a:r>
              <a:rPr lang="fr-FR" dirty="0" err="1" smtClean="0"/>
              <a:t>Fear</a:t>
            </a:r>
            <a:r>
              <a:rPr lang="fr-FR" dirty="0" smtClean="0"/>
              <a:t> of the </a:t>
            </a:r>
            <a:r>
              <a:rPr lang="fr-FR" dirty="0" err="1" smtClean="0"/>
              <a:t>workload</a:t>
            </a:r>
            <a:endParaRPr lang="fr-FR" dirty="0" smtClean="0"/>
          </a:p>
          <a:p>
            <a:r>
              <a:rPr lang="fr-FR" dirty="0" err="1" smtClean="0"/>
              <a:t>Submission</a:t>
            </a:r>
            <a:endParaRPr lang="fr-FR" dirty="0" smtClean="0"/>
          </a:p>
          <a:p>
            <a:r>
              <a:rPr lang="fr-FR" dirty="0" smtClean="0"/>
              <a:t>Positive </a:t>
            </a:r>
            <a:r>
              <a:rPr lang="fr-FR" dirty="0" err="1" smtClean="0"/>
              <a:t>reactions</a:t>
            </a:r>
            <a:r>
              <a:rPr lang="fr-FR" dirty="0" smtClean="0"/>
              <a:t> of </a:t>
            </a:r>
            <a:r>
              <a:rPr lang="fr-FR" dirty="0" err="1" smtClean="0"/>
              <a:t>those</a:t>
            </a:r>
            <a:r>
              <a:rPr lang="fr-FR" dirty="0" smtClean="0"/>
              <a:t> </a:t>
            </a:r>
            <a:r>
              <a:rPr lang="fr-FR" dirty="0" err="1" smtClean="0"/>
              <a:t>who</a:t>
            </a:r>
            <a:r>
              <a:rPr lang="fr-FR" dirty="0" smtClean="0"/>
              <a:t> </a:t>
            </a:r>
            <a:r>
              <a:rPr lang="fr-FR" dirty="0" err="1" smtClean="0"/>
              <a:t>realised</a:t>
            </a:r>
            <a:r>
              <a:rPr lang="fr-FR" dirty="0" smtClean="0"/>
              <a:t> </a:t>
            </a:r>
            <a:r>
              <a:rPr lang="fr-FR" dirty="0" err="1" smtClean="0"/>
              <a:t>quickly</a:t>
            </a:r>
            <a:r>
              <a:rPr lang="fr-FR" dirty="0" smtClean="0"/>
              <a:t> </a:t>
            </a:r>
            <a:r>
              <a:rPr lang="fr-FR" dirty="0" err="1" smtClean="0"/>
              <a:t>that</a:t>
            </a:r>
            <a:r>
              <a:rPr lang="fr-FR" dirty="0" smtClean="0"/>
              <a:t> </a:t>
            </a:r>
            <a:r>
              <a:rPr lang="fr-FR" dirty="0" err="1" smtClean="0"/>
              <a:t>they</a:t>
            </a:r>
            <a:r>
              <a:rPr lang="fr-FR" dirty="0" smtClean="0"/>
              <a:t> </a:t>
            </a:r>
            <a:r>
              <a:rPr lang="fr-FR" dirty="0" err="1" smtClean="0"/>
              <a:t>would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provided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a </a:t>
            </a:r>
            <a:r>
              <a:rPr lang="fr-FR" dirty="0" err="1" smtClean="0"/>
              <a:t>superb</a:t>
            </a:r>
            <a:r>
              <a:rPr lang="fr-FR" dirty="0" smtClean="0"/>
              <a:t> </a:t>
            </a:r>
            <a:r>
              <a:rPr lang="fr-FR" dirty="0" err="1" smtClean="0"/>
              <a:t>bibliographic</a:t>
            </a:r>
            <a:r>
              <a:rPr lang="fr-FR" dirty="0" smtClean="0"/>
              <a:t> </a:t>
            </a:r>
            <a:r>
              <a:rPr lang="fr-FR" dirty="0" err="1" smtClean="0"/>
              <a:t>tool</a:t>
            </a:r>
            <a:endParaRPr lang="fr-FR" dirty="0" smtClean="0"/>
          </a:p>
          <a:p>
            <a:pPr lvl="1">
              <a:buFont typeface="Symbol" charset="0"/>
              <a:buChar char=""/>
            </a:pPr>
            <a:r>
              <a:rPr lang="fr-FR" b="1" dirty="0" smtClean="0"/>
              <a:t> importance of </a:t>
            </a:r>
            <a:r>
              <a:rPr lang="fr-FR" b="1" dirty="0" err="1" smtClean="0"/>
              <a:t>associating</a:t>
            </a:r>
            <a:r>
              <a:rPr lang="fr-FR" b="1" dirty="0" smtClean="0"/>
              <a:t> </a:t>
            </a:r>
            <a:r>
              <a:rPr lang="fr-FR" b="1" dirty="0" err="1" smtClean="0"/>
              <a:t>both</a:t>
            </a:r>
            <a:r>
              <a:rPr lang="fr-FR" b="1" dirty="0" smtClean="0"/>
              <a:t> objectives</a:t>
            </a:r>
            <a:r>
              <a:rPr lang="fr-FR" b="1" dirty="0"/>
              <a:t/>
            </a:r>
            <a:br>
              <a:rPr lang="fr-FR" b="1" dirty="0"/>
            </a:br>
            <a:endParaRPr lang="fr-FR" b="1" dirty="0" smtClean="0"/>
          </a:p>
          <a:p>
            <a:r>
              <a:rPr lang="fr-FR" dirty="0" smtClean="0"/>
              <a:t>Positive </a:t>
            </a:r>
            <a:r>
              <a:rPr lang="fr-FR" dirty="0" err="1" smtClean="0"/>
              <a:t>reactions</a:t>
            </a:r>
            <a:r>
              <a:rPr lang="fr-FR" dirty="0" smtClean="0"/>
              <a:t> of </a:t>
            </a:r>
            <a:r>
              <a:rPr lang="fr-FR" dirty="0" err="1" smtClean="0"/>
              <a:t>early</a:t>
            </a:r>
            <a:r>
              <a:rPr lang="fr-FR" dirty="0" smtClean="0"/>
              <a:t> OA supporters</a:t>
            </a:r>
          </a:p>
          <a:p>
            <a:r>
              <a:rPr lang="fr-FR" dirty="0" smtClean="0"/>
              <a:t>Lots of questions </a:t>
            </a:r>
            <a:r>
              <a:rPr lang="fr-FR" dirty="0" err="1" smtClean="0"/>
              <a:t>asked</a:t>
            </a:r>
            <a:endParaRPr lang="fr-FR" dirty="0"/>
          </a:p>
          <a:p>
            <a:pPr lvl="1"/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7000" l="23175" r="7936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67245" y="2870200"/>
            <a:ext cx="2306955" cy="2197100"/>
          </a:xfrm>
          <a:prstGeom prst="rect">
            <a:avLst/>
          </a:prstGeom>
        </p:spPr>
      </p:pic>
      <p:pic>
        <p:nvPicPr>
          <p:cNvPr id="5" name="Picture 15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6986" y="904645"/>
            <a:ext cx="1155988" cy="44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955672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4 </a:t>
            </a:r>
            <a:r>
              <a:rPr lang="fr-FR" dirty="0" err="1" smtClean="0"/>
              <a:t>years</a:t>
            </a:r>
            <a:r>
              <a:rPr lang="fr-FR" dirty="0" smtClean="0"/>
              <a:t> </a:t>
            </a:r>
            <a:r>
              <a:rPr lang="fr-FR" dirty="0" err="1" smtClean="0"/>
              <a:t>later</a:t>
            </a:r>
            <a:r>
              <a:rPr lang="fr-FR" dirty="0" smtClean="0"/>
              <a:t>…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199" y="1881482"/>
            <a:ext cx="6508377" cy="4887618"/>
          </a:xfrm>
        </p:spPr>
        <p:txBody>
          <a:bodyPr>
            <a:normAutofit fontScale="92500" lnSpcReduction="20000"/>
          </a:bodyPr>
          <a:lstStyle/>
          <a:p>
            <a:r>
              <a:rPr lang="fr-FR" dirty="0" err="1" smtClean="0"/>
              <a:t>Still</a:t>
            </a:r>
            <a:r>
              <a:rPr lang="fr-FR" dirty="0" smtClean="0"/>
              <a:t> no </a:t>
            </a:r>
            <a:r>
              <a:rPr lang="fr-FR" dirty="0" err="1" smtClean="0"/>
              <a:t>revolution</a:t>
            </a:r>
            <a:r>
              <a:rPr lang="fr-FR" dirty="0" smtClean="0"/>
              <a:t> </a:t>
            </a:r>
            <a:r>
              <a:rPr lang="fr-FR" dirty="0"/>
              <a:t>!</a:t>
            </a:r>
          </a:p>
          <a:p>
            <a:r>
              <a:rPr lang="fr-FR" dirty="0" err="1" smtClean="0"/>
              <a:t>Steady</a:t>
            </a:r>
            <a:r>
              <a:rPr lang="fr-FR" dirty="0" smtClean="0"/>
              <a:t> </a:t>
            </a:r>
            <a:r>
              <a:rPr lang="fr-FR" dirty="0" err="1" smtClean="0"/>
              <a:t>swarming</a:t>
            </a:r>
            <a:r>
              <a:rPr lang="fr-FR" dirty="0" smtClean="0"/>
              <a:t>…</a:t>
            </a:r>
          </a:p>
          <a:p>
            <a:pPr lvl="1"/>
            <a:r>
              <a:rPr lang="fr-FR" dirty="0" err="1" smtClean="0"/>
              <a:t>Resistents</a:t>
            </a:r>
            <a:r>
              <a:rPr lang="fr-FR" dirty="0" smtClean="0"/>
              <a:t> </a:t>
            </a:r>
            <a:r>
              <a:rPr lang="fr-FR" dirty="0" err="1" smtClean="0"/>
              <a:t>became</a:t>
            </a:r>
            <a:r>
              <a:rPr lang="fr-FR" dirty="0" smtClean="0"/>
              <a:t> </a:t>
            </a:r>
            <a:r>
              <a:rPr lang="fr-FR" dirty="0" err="1" smtClean="0"/>
              <a:t>enthusiasts</a:t>
            </a:r>
            <a:endParaRPr lang="fr-FR" dirty="0" smtClean="0"/>
          </a:p>
          <a:p>
            <a:pPr lvl="1"/>
            <a:r>
              <a:rPr lang="fr-FR" dirty="0" smtClean="0"/>
              <a:t>The message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spreading</a:t>
            </a:r>
            <a:r>
              <a:rPr lang="fr-FR" dirty="0" smtClean="0"/>
              <a:t> </a:t>
            </a:r>
            <a:r>
              <a:rPr lang="fr-FR" dirty="0" err="1" smtClean="0"/>
              <a:t>well</a:t>
            </a:r>
            <a:endParaRPr lang="fr-FR" dirty="0" smtClean="0"/>
          </a:p>
          <a:p>
            <a:pPr lvl="1"/>
            <a:r>
              <a:rPr lang="fr-FR" dirty="0" err="1" smtClean="0"/>
              <a:t>References</a:t>
            </a:r>
            <a:r>
              <a:rPr lang="fr-FR" dirty="0" smtClean="0"/>
              <a:t> </a:t>
            </a:r>
            <a:r>
              <a:rPr lang="fr-FR" dirty="0" err="1" smtClean="0"/>
              <a:t>ORBi</a:t>
            </a:r>
            <a:r>
              <a:rPr lang="fr-FR" dirty="0" smtClean="0"/>
              <a:t> more and more </a:t>
            </a:r>
            <a:r>
              <a:rPr lang="fr-FR" dirty="0" err="1" smtClean="0"/>
              <a:t>utilised</a:t>
            </a:r>
            <a:r>
              <a:rPr lang="fr-FR" dirty="0" smtClean="0"/>
              <a:t> (communications, web sites, …)</a:t>
            </a:r>
          </a:p>
          <a:p>
            <a:pPr lvl="1"/>
            <a:r>
              <a:rPr lang="fr-FR" dirty="0" err="1" smtClean="0"/>
              <a:t>ORBi</a:t>
            </a:r>
            <a:r>
              <a:rPr lang="fr-FR" dirty="0" smtClean="0"/>
              <a:t> has </a:t>
            </a:r>
            <a:r>
              <a:rPr lang="fr-FR" dirty="0" err="1" smtClean="0"/>
              <a:t>become</a:t>
            </a:r>
            <a:r>
              <a:rPr lang="fr-FR" dirty="0" smtClean="0"/>
              <a:t> a </a:t>
            </a:r>
            <a:r>
              <a:rPr lang="fr-FR" dirty="0" err="1" smtClean="0"/>
              <a:t>natural</a:t>
            </a:r>
            <a:r>
              <a:rPr lang="fr-FR" dirty="0" smtClean="0"/>
              <a:t> part of </a:t>
            </a:r>
            <a:r>
              <a:rPr lang="fr-FR" dirty="0" err="1" smtClean="0"/>
              <a:t>ULg</a:t>
            </a:r>
            <a:endParaRPr lang="fr-FR" dirty="0" smtClean="0"/>
          </a:p>
          <a:p>
            <a:pPr lvl="1"/>
            <a:r>
              <a:rPr lang="fr-FR" dirty="0" smtClean="0"/>
              <a:t>Lots of Full </a:t>
            </a:r>
            <a:r>
              <a:rPr lang="fr-FR" dirty="0" err="1" smtClean="0"/>
              <a:t>Texts</a:t>
            </a:r>
            <a:r>
              <a:rPr lang="fr-FR" dirty="0" smtClean="0"/>
              <a:t> </a:t>
            </a:r>
            <a:r>
              <a:rPr lang="fr-FR" u="sng" dirty="0" err="1" smtClean="0"/>
              <a:t>beyond</a:t>
            </a:r>
            <a:r>
              <a:rPr lang="fr-FR" u="sng" dirty="0" smtClean="0"/>
              <a:t> the mandate</a:t>
            </a:r>
          </a:p>
          <a:p>
            <a:pPr lvl="1"/>
            <a:r>
              <a:rPr lang="fr-FR" dirty="0" err="1" smtClean="0"/>
              <a:t>Request</a:t>
            </a:r>
            <a:r>
              <a:rPr lang="fr-FR" dirty="0" smtClean="0"/>
              <a:t> to </a:t>
            </a:r>
            <a:r>
              <a:rPr lang="fr-FR" dirty="0" err="1" smtClean="0"/>
              <a:t>deposit</a:t>
            </a:r>
            <a:r>
              <a:rPr lang="fr-FR" dirty="0" smtClean="0"/>
              <a:t> publications by people gone or </a:t>
            </a:r>
            <a:r>
              <a:rPr lang="fr-FR" dirty="0" err="1" smtClean="0"/>
              <a:t>deceased</a:t>
            </a:r>
            <a:endParaRPr lang="fr-FR" dirty="0" smtClean="0"/>
          </a:p>
          <a:p>
            <a:pPr lvl="1"/>
            <a:r>
              <a:rPr lang="fr-FR" dirty="0" err="1" smtClean="0"/>
              <a:t>Some</a:t>
            </a:r>
            <a:r>
              <a:rPr lang="fr-FR" dirty="0" smtClean="0"/>
              <a:t> indirect and passive reluctance </a:t>
            </a:r>
            <a:r>
              <a:rPr lang="fr-FR" dirty="0" err="1" smtClean="0"/>
              <a:t>still</a:t>
            </a:r>
            <a:r>
              <a:rPr lang="fr-FR" dirty="0" smtClean="0"/>
              <a:t>, </a:t>
            </a:r>
            <a:r>
              <a:rPr lang="fr-FR" dirty="0" err="1" smtClean="0"/>
              <a:t>some</a:t>
            </a:r>
            <a:r>
              <a:rPr lang="fr-FR" dirty="0" smtClean="0"/>
              <a:t> </a:t>
            </a:r>
            <a:r>
              <a:rPr lang="fr-FR" dirty="0" err="1" smtClean="0"/>
              <a:t>evasion</a:t>
            </a:r>
            <a:r>
              <a:rPr lang="fr-FR" dirty="0" smtClean="0"/>
              <a:t> </a:t>
            </a:r>
            <a:r>
              <a:rPr lang="fr-FR" dirty="0" err="1" smtClean="0"/>
              <a:t>strategies</a:t>
            </a:r>
            <a:endParaRPr lang="fr-FR" dirty="0" smtClean="0"/>
          </a:p>
          <a:p>
            <a:r>
              <a:rPr lang="fr-FR" dirty="0" smtClean="0"/>
              <a:t>But </a:t>
            </a:r>
            <a:r>
              <a:rPr lang="fr-FR" dirty="0" err="1" smtClean="0"/>
              <a:t>this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not the end !</a:t>
            </a:r>
          </a:p>
          <a:p>
            <a:pPr lvl="1"/>
            <a:r>
              <a:rPr lang="fr-FR" dirty="0" err="1" smtClean="0"/>
              <a:t>Still</a:t>
            </a:r>
            <a:r>
              <a:rPr lang="fr-FR" dirty="0" smtClean="0"/>
              <a:t> </a:t>
            </a:r>
            <a:r>
              <a:rPr lang="fr-FR" dirty="0" err="1" smtClean="0"/>
              <a:t>too</a:t>
            </a:r>
            <a:r>
              <a:rPr lang="fr-FR" dirty="0" smtClean="0"/>
              <a:t> </a:t>
            </a:r>
            <a:r>
              <a:rPr lang="fr-FR" dirty="0" err="1" smtClean="0"/>
              <a:t>many</a:t>
            </a:r>
            <a:r>
              <a:rPr lang="fr-FR" dirty="0" smtClean="0"/>
              <a:t> confusions</a:t>
            </a:r>
          </a:p>
          <a:p>
            <a:pPr lvl="1"/>
            <a:r>
              <a:rPr lang="fr-FR" dirty="0" smtClean="0"/>
              <a:t>New people</a:t>
            </a:r>
          </a:p>
          <a:p>
            <a:pPr lvl="1"/>
            <a:r>
              <a:rPr lang="fr-FR" dirty="0" err="1" smtClean="0"/>
              <a:t>Authors</a:t>
            </a:r>
            <a:r>
              <a:rPr lang="fr-FR" dirty="0" smtClean="0"/>
              <a:t>’ </a:t>
            </a:r>
            <a:r>
              <a:rPr lang="fr-FR" dirty="0" err="1" smtClean="0"/>
              <a:t>rights</a:t>
            </a:r>
            <a:r>
              <a:rPr lang="fr-FR" dirty="0" smtClean="0"/>
              <a:t> </a:t>
            </a:r>
            <a:r>
              <a:rPr lang="fr-FR" dirty="0" err="1" smtClean="0"/>
              <a:t>negociations</a:t>
            </a:r>
            <a:endParaRPr lang="fr-FR" dirty="0"/>
          </a:p>
          <a:p>
            <a:pPr lvl="1"/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7673" y="1651000"/>
            <a:ext cx="3096627" cy="2441294"/>
          </a:xfrm>
          <a:prstGeom prst="rect">
            <a:avLst/>
          </a:prstGeom>
        </p:spPr>
      </p:pic>
      <p:pic>
        <p:nvPicPr>
          <p:cNvPr id="5" name="Picture 15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6986" y="904645"/>
            <a:ext cx="1155988" cy="44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663099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Results</a:t>
            </a:r>
            <a:r>
              <a:rPr lang="fr-FR" dirty="0"/>
              <a:t> </a:t>
            </a:r>
            <a:r>
              <a:rPr lang="fr-FR" dirty="0" smtClean="0"/>
              <a:t>:</a:t>
            </a:r>
            <a:br>
              <a:rPr lang="fr-FR" dirty="0" smtClean="0"/>
            </a:br>
            <a:r>
              <a:rPr lang="fr-FR" dirty="0"/>
              <a:t>E</a:t>
            </a:r>
            <a:r>
              <a:rPr lang="fr-FR" dirty="0" smtClean="0"/>
              <a:t>volution of the </a:t>
            </a:r>
            <a:r>
              <a:rPr lang="fr-FR" dirty="0" err="1" smtClean="0"/>
              <a:t>deposits</a:t>
            </a:r>
            <a:endParaRPr lang="fr-FR" dirty="0"/>
          </a:p>
        </p:txBody>
      </p:sp>
      <p:pic>
        <p:nvPicPr>
          <p:cNvPr id="4" name="Espace réservé du contenu 3" descr="Sans titre.pn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200" y="1612900"/>
            <a:ext cx="6604000" cy="5160396"/>
          </a:xfrm>
        </p:spPr>
      </p:pic>
      <p:sp>
        <p:nvSpPr>
          <p:cNvPr id="5" name="ZoneTexte 4"/>
          <p:cNvSpPr txBox="1"/>
          <p:nvPr/>
        </p:nvSpPr>
        <p:spPr>
          <a:xfrm>
            <a:off x="6893962" y="2380562"/>
            <a:ext cx="2095403" cy="769441"/>
          </a:xfrm>
          <a:prstGeom prst="rect">
            <a:avLst/>
          </a:prstGeom>
          <a:noFill/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 smtClean="0">
                <a:solidFill>
                  <a:schemeClr val="tx2">
                    <a:lumMod val="75000"/>
                  </a:schemeClr>
                </a:solidFill>
              </a:rPr>
              <a:t>On </a:t>
            </a:r>
            <a:r>
              <a:rPr lang="fr-FR" sz="1600" b="1" dirty="0" err="1" smtClean="0">
                <a:solidFill>
                  <a:schemeClr val="tx2">
                    <a:lumMod val="75000"/>
                  </a:schemeClr>
                </a:solidFill>
              </a:rPr>
              <a:t>average</a:t>
            </a:r>
            <a:r>
              <a:rPr lang="fr-FR" sz="1600" b="1" dirty="0" smtClean="0">
                <a:solidFill>
                  <a:schemeClr val="tx2">
                    <a:lumMod val="75000"/>
                  </a:schemeClr>
                </a:solidFill>
              </a:rPr>
              <a:t> :</a:t>
            </a:r>
            <a:br>
              <a:rPr lang="fr-FR" sz="1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fr-FR" sz="1600" b="1" dirty="0" smtClean="0">
                <a:solidFill>
                  <a:schemeClr val="tx2">
                    <a:lumMod val="75000"/>
                  </a:schemeClr>
                </a:solidFill>
              </a:rPr>
              <a:t>&gt; 60 additions/</a:t>
            </a:r>
            <a:r>
              <a:rPr lang="fr-FR" sz="1600" b="1" dirty="0" err="1" smtClean="0">
                <a:solidFill>
                  <a:schemeClr val="tx2">
                    <a:lumMod val="75000"/>
                  </a:schemeClr>
                </a:solidFill>
              </a:rPr>
              <a:t>day</a:t>
            </a:r>
            <a:r>
              <a:rPr lang="fr-FR" sz="16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fr-FR" sz="1600" b="1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fr-FR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6893963" y="3290330"/>
            <a:ext cx="1295400" cy="584776"/>
          </a:xfrm>
          <a:prstGeom prst="rect">
            <a:avLst/>
          </a:prstGeom>
          <a:noFill/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 smtClean="0">
                <a:solidFill>
                  <a:schemeClr val="tx2">
                    <a:lumMod val="75000"/>
                  </a:schemeClr>
                </a:solidFill>
              </a:rPr>
              <a:t>&gt; 60% </a:t>
            </a:r>
            <a:br>
              <a:rPr lang="fr-FR" sz="1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fr-FR" sz="1600" b="1" dirty="0" err="1" smtClean="0">
                <a:solidFill>
                  <a:schemeClr val="tx2">
                    <a:lumMod val="75000"/>
                  </a:schemeClr>
                </a:solidFill>
              </a:rPr>
              <a:t>with</a:t>
            </a:r>
            <a:r>
              <a:rPr lang="fr-FR" sz="1600" b="1" dirty="0" smtClean="0">
                <a:solidFill>
                  <a:schemeClr val="tx2">
                    <a:lumMod val="75000"/>
                  </a:schemeClr>
                </a:solidFill>
              </a:rPr>
              <a:t> FT</a:t>
            </a:r>
            <a:endParaRPr lang="fr-FR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" name="Picture 15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6986" y="904645"/>
            <a:ext cx="1155988" cy="44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605879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3505200" y="1803400"/>
            <a:ext cx="5334000" cy="3657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3308" y="1371599"/>
            <a:ext cx="5964382" cy="4800600"/>
          </a:xfrm>
          <a:prstGeom prst="rect">
            <a:avLst/>
          </a:prstGeom>
        </p:spPr>
      </p:pic>
      <p:grpSp>
        <p:nvGrpSpPr>
          <p:cNvPr id="2" name="Group 43"/>
          <p:cNvGrpSpPr>
            <a:grpSpLocks/>
          </p:cNvGrpSpPr>
          <p:nvPr/>
        </p:nvGrpSpPr>
        <p:grpSpPr bwMode="auto">
          <a:xfrm>
            <a:off x="3419872" y="3760787"/>
            <a:ext cx="5400600" cy="277813"/>
            <a:chOff x="340" y="1804"/>
            <a:chExt cx="3266" cy="175"/>
          </a:xfrm>
        </p:grpSpPr>
        <p:sp>
          <p:nvSpPr>
            <p:cNvPr id="2057" name="Line 39"/>
            <p:cNvSpPr>
              <a:spLocks noChangeShapeType="1"/>
            </p:cNvSpPr>
            <p:nvPr/>
          </p:nvSpPr>
          <p:spPr bwMode="auto">
            <a:xfrm>
              <a:off x="340" y="1898"/>
              <a:ext cx="3266" cy="1"/>
            </a:xfrm>
            <a:prstGeom prst="line">
              <a:avLst/>
            </a:prstGeom>
            <a:noFill/>
            <a:ln w="31750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8" name="Text Box 40"/>
            <p:cNvSpPr txBox="1">
              <a:spLocks noChangeArrowheads="1"/>
            </p:cNvSpPr>
            <p:nvPr/>
          </p:nvSpPr>
          <p:spPr bwMode="auto">
            <a:xfrm>
              <a:off x="1035" y="1804"/>
              <a:ext cx="877" cy="175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 lIns="54000" rIns="54000"/>
            <a:lstStyle/>
            <a:p>
              <a:r>
                <a:rPr lang="fr-FR" sz="1200" b="1" dirty="0" err="1" smtClean="0">
                  <a:solidFill>
                    <a:srgbClr val="007E00"/>
                  </a:solidFill>
                </a:rPr>
                <a:t>Expected</a:t>
              </a:r>
              <a:r>
                <a:rPr lang="fr-FR" sz="1200" b="1" dirty="0" smtClean="0">
                  <a:solidFill>
                    <a:srgbClr val="007E00"/>
                  </a:solidFill>
                </a:rPr>
                <a:t> </a:t>
              </a:r>
              <a:r>
                <a:rPr lang="fr-FR" sz="1200" b="1" dirty="0" err="1" smtClean="0">
                  <a:solidFill>
                    <a:srgbClr val="007E00"/>
                  </a:solidFill>
                </a:rPr>
                <a:t>level</a:t>
              </a:r>
              <a:r>
                <a:rPr lang="fr-FR" sz="1200" b="1" dirty="0" smtClean="0">
                  <a:solidFill>
                    <a:srgbClr val="007E00"/>
                  </a:solidFill>
                </a:rPr>
                <a:t>…</a:t>
              </a:r>
              <a:endParaRPr lang="fr-FR" sz="1200" b="1" dirty="0">
                <a:solidFill>
                  <a:srgbClr val="007E00"/>
                </a:solidFill>
              </a:endParaRPr>
            </a:p>
          </p:txBody>
        </p:sp>
      </p:grpSp>
      <p:grpSp>
        <p:nvGrpSpPr>
          <p:cNvPr id="3" name="Group 43"/>
          <p:cNvGrpSpPr>
            <a:grpSpLocks/>
          </p:cNvGrpSpPr>
          <p:nvPr/>
        </p:nvGrpSpPr>
        <p:grpSpPr bwMode="auto">
          <a:xfrm>
            <a:off x="4419601" y="1981200"/>
            <a:ext cx="4400872" cy="277812"/>
            <a:chOff x="482" y="1804"/>
            <a:chExt cx="3266" cy="175"/>
          </a:xfrm>
        </p:grpSpPr>
        <p:sp>
          <p:nvSpPr>
            <p:cNvPr id="2055" name="Line 39"/>
            <p:cNvSpPr>
              <a:spLocks noChangeShapeType="1"/>
            </p:cNvSpPr>
            <p:nvPr/>
          </p:nvSpPr>
          <p:spPr bwMode="auto">
            <a:xfrm>
              <a:off x="482" y="1898"/>
              <a:ext cx="3266" cy="1"/>
            </a:xfrm>
            <a:prstGeom prst="line">
              <a:avLst/>
            </a:prstGeom>
            <a:noFill/>
            <a:ln w="31750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6" name="Text Box 40"/>
            <p:cNvSpPr txBox="1">
              <a:spLocks noChangeArrowheads="1"/>
            </p:cNvSpPr>
            <p:nvPr/>
          </p:nvSpPr>
          <p:spPr bwMode="auto">
            <a:xfrm>
              <a:off x="826" y="1804"/>
              <a:ext cx="1604" cy="175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 lIns="54000" rIns="54000"/>
            <a:lstStyle/>
            <a:p>
              <a:r>
                <a:rPr lang="fr-FR" sz="1200" b="1" dirty="0" smtClean="0">
                  <a:solidFill>
                    <a:srgbClr val="007E00"/>
                  </a:solidFill>
                </a:rPr>
                <a:t>Exact </a:t>
              </a:r>
              <a:r>
                <a:rPr lang="fr-FR" sz="1200" b="1" dirty="0" err="1" smtClean="0">
                  <a:solidFill>
                    <a:srgbClr val="007E00"/>
                  </a:solidFill>
                </a:rPr>
                <a:t>level</a:t>
              </a:r>
              <a:r>
                <a:rPr lang="fr-FR" sz="1200" b="1" dirty="0" smtClean="0">
                  <a:solidFill>
                    <a:srgbClr val="007E00"/>
                  </a:solidFill>
                </a:rPr>
                <a:t>? (7,500/</a:t>
              </a:r>
              <a:r>
                <a:rPr lang="fr-FR" sz="1200" b="1" dirty="0" err="1" smtClean="0">
                  <a:solidFill>
                    <a:srgbClr val="007E00"/>
                  </a:solidFill>
                </a:rPr>
                <a:t>year</a:t>
              </a:r>
              <a:r>
                <a:rPr lang="fr-FR" sz="1200" b="1" dirty="0" smtClean="0">
                  <a:solidFill>
                    <a:srgbClr val="007E00"/>
                  </a:solidFill>
                </a:rPr>
                <a:t>)</a:t>
              </a:r>
              <a:endParaRPr lang="fr-FR" sz="1200" b="1" dirty="0">
                <a:solidFill>
                  <a:srgbClr val="007E00"/>
                </a:solidFill>
              </a:endParaRPr>
            </a:p>
          </p:txBody>
        </p:sp>
      </p:grp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330199" y="188913"/>
            <a:ext cx="6030913" cy="1143000"/>
          </a:xfrm>
        </p:spPr>
        <p:txBody>
          <a:bodyPr/>
          <a:lstStyle/>
          <a:p>
            <a:pPr>
              <a:defRPr/>
            </a:pPr>
            <a:r>
              <a:rPr lang="fr-FR" dirty="0" err="1"/>
              <a:t>Results</a:t>
            </a:r>
            <a:r>
              <a:rPr lang="fr-FR" dirty="0"/>
              <a:t> :</a:t>
            </a:r>
            <a:br>
              <a:rPr lang="fr-FR" dirty="0"/>
            </a:br>
            <a:r>
              <a:rPr lang="fr-FR" dirty="0"/>
              <a:t>Evolution of the </a:t>
            </a:r>
            <a:r>
              <a:rPr lang="fr-FR" dirty="0" err="1"/>
              <a:t>deposits</a:t>
            </a:r>
            <a:endParaRPr lang="fr-FR" dirty="0"/>
          </a:p>
        </p:txBody>
      </p:sp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728334053"/>
              </p:ext>
            </p:extLst>
          </p:nvPr>
        </p:nvGraphicFramePr>
        <p:xfrm>
          <a:off x="0" y="1340768"/>
          <a:ext cx="2699792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ZoneTexte 3"/>
          <p:cNvSpPr txBox="1"/>
          <p:nvPr/>
        </p:nvSpPr>
        <p:spPr>
          <a:xfrm>
            <a:off x="330198" y="6172199"/>
            <a:ext cx="80264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fr-BE" sz="1400" dirty="0" smtClean="0"/>
              <a:t>(*) However exhaustivity for these previous years is impossible (researchers’ mobility, retirement, perception of the level of importance and of urgency…)</a:t>
            </a:r>
            <a:endParaRPr lang="fr-FR" sz="1400" dirty="0"/>
          </a:p>
          <a:p>
            <a:endParaRPr lang="fr-FR" sz="1400" dirty="0"/>
          </a:p>
        </p:txBody>
      </p:sp>
      <p:pic>
        <p:nvPicPr>
          <p:cNvPr id="13" name="Picture 15"/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6986" y="686215"/>
            <a:ext cx="1155988" cy="44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473640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9B3DADBE-A9F4-4934-A314-971E8A1B8C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graphicEl>
                                              <a:dgm id="{9B3DADBE-A9F4-4934-A314-971E8A1B8C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graphicEl>
                                              <a:dgm id="{9B3DADBE-A9F4-4934-A314-971E8A1B8C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84965C5-32FC-5048-93E7-178EB38D03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graphicEl>
                                              <a:dgm id="{C84965C5-32FC-5048-93E7-178EB38D03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graphicEl>
                                              <a:dgm id="{C84965C5-32FC-5048-93E7-178EB38D03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FFA327C-3CBE-4AE9-B1AF-8298C5FAC7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graphicEl>
                                              <a:dgm id="{CFFA327C-3CBE-4AE9-B1AF-8298C5FAC7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graphicEl>
                                              <a:dgm id="{CFFA327C-3CBE-4AE9-B1AF-8298C5FAC7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Graphic spid="9" grpId="0">
        <p:bldSub>
          <a:bldDgm bld="one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Results</a:t>
            </a:r>
            <a:r>
              <a:rPr lang="fr-FR" dirty="0"/>
              <a:t> :</a:t>
            </a:r>
            <a:br>
              <a:rPr lang="fr-FR" dirty="0"/>
            </a:br>
            <a:r>
              <a:rPr lang="fr-FR" dirty="0"/>
              <a:t>Evolution of the </a:t>
            </a:r>
            <a:r>
              <a:rPr lang="fr-FR" dirty="0" err="1"/>
              <a:t>deposits</a:t>
            </a:r>
            <a:endParaRPr lang="fr-FR" dirty="0"/>
          </a:p>
        </p:txBody>
      </p:sp>
      <p:pic>
        <p:nvPicPr>
          <p:cNvPr id="4" name="Espace réservé du contenu 3" descr="Sans titre.pn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" y="1881482"/>
            <a:ext cx="6146800" cy="4244682"/>
          </a:xfrm>
        </p:spPr>
      </p:pic>
      <p:sp>
        <p:nvSpPr>
          <p:cNvPr id="5" name="ZoneTexte 4"/>
          <p:cNvSpPr txBox="1"/>
          <p:nvPr/>
        </p:nvSpPr>
        <p:spPr>
          <a:xfrm>
            <a:off x="762000" y="6007100"/>
            <a:ext cx="713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err="1" smtClean="0"/>
              <a:t>Number</a:t>
            </a:r>
            <a:r>
              <a:rPr lang="fr-FR" sz="1400" dirty="0" smtClean="0"/>
              <a:t> of </a:t>
            </a:r>
            <a:r>
              <a:rPr lang="fr-FR" sz="1400" dirty="0" err="1" smtClean="0"/>
              <a:t>references</a:t>
            </a:r>
            <a:r>
              <a:rPr lang="fr-FR" sz="1400" dirty="0" smtClean="0"/>
              <a:t> </a:t>
            </a:r>
            <a:r>
              <a:rPr lang="fr-FR" sz="1400" dirty="0" err="1" smtClean="0"/>
              <a:t>published</a:t>
            </a:r>
            <a:r>
              <a:rPr lang="fr-FR" sz="1400" dirty="0" smtClean="0"/>
              <a:t> and </a:t>
            </a:r>
            <a:r>
              <a:rPr lang="fr-FR" sz="1400" dirty="0" err="1" smtClean="0"/>
              <a:t>deposited</a:t>
            </a:r>
            <a:r>
              <a:rPr lang="fr-FR" sz="1400" dirty="0" smtClean="0"/>
              <a:t> the </a:t>
            </a:r>
            <a:r>
              <a:rPr lang="fr-FR" sz="1400" dirty="0" err="1" smtClean="0"/>
              <a:t>same</a:t>
            </a:r>
            <a:r>
              <a:rPr lang="fr-FR" sz="1400" dirty="0" smtClean="0"/>
              <a:t> </a:t>
            </a:r>
            <a:r>
              <a:rPr lang="fr-FR" sz="1400" dirty="0" err="1" smtClean="0"/>
              <a:t>year</a:t>
            </a:r>
            <a:endParaRPr lang="fr-FR" sz="1400" dirty="0"/>
          </a:p>
        </p:txBody>
      </p:sp>
      <p:sp>
        <p:nvSpPr>
          <p:cNvPr id="6" name="ZoneTexte 5"/>
          <p:cNvSpPr txBox="1"/>
          <p:nvPr/>
        </p:nvSpPr>
        <p:spPr>
          <a:xfrm>
            <a:off x="6273800" y="2920712"/>
            <a:ext cx="1943100" cy="830997"/>
          </a:xfrm>
          <a:prstGeom prst="rect">
            <a:avLst/>
          </a:prstGeom>
          <a:noFill/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 err="1" smtClean="0">
                <a:solidFill>
                  <a:schemeClr val="tx2">
                    <a:lumMod val="75000"/>
                  </a:schemeClr>
                </a:solidFill>
              </a:rPr>
              <a:t>Each</a:t>
            </a:r>
            <a:r>
              <a:rPr lang="fr-FR" sz="1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fr-FR" sz="1600" b="1" dirty="0" err="1" smtClean="0">
                <a:solidFill>
                  <a:schemeClr val="tx2">
                    <a:lumMod val="75000"/>
                  </a:schemeClr>
                </a:solidFill>
              </a:rPr>
              <a:t>year</a:t>
            </a:r>
            <a:r>
              <a:rPr lang="fr-FR" sz="1600" b="1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fr-FR" sz="1600" b="1" dirty="0" err="1" smtClean="0">
                <a:solidFill>
                  <a:schemeClr val="tx2">
                    <a:lumMod val="75000"/>
                  </a:schemeClr>
                </a:solidFill>
              </a:rPr>
              <a:t>deposits</a:t>
            </a:r>
            <a:r>
              <a:rPr lang="fr-FR" sz="1600" b="1" dirty="0" smtClean="0">
                <a:solidFill>
                  <a:schemeClr val="tx2">
                    <a:lumMod val="75000"/>
                  </a:schemeClr>
                </a:solidFill>
              </a:rPr>
              <a:t> are made </a:t>
            </a:r>
            <a:r>
              <a:rPr lang="fr-FR" sz="1600" b="1" dirty="0" err="1" smtClean="0">
                <a:solidFill>
                  <a:schemeClr val="tx2">
                    <a:lumMod val="75000"/>
                  </a:schemeClr>
                </a:solidFill>
              </a:rPr>
              <a:t>earlier</a:t>
            </a:r>
            <a:endParaRPr lang="fr-FR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" name="Picture 15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6986" y="904645"/>
            <a:ext cx="1155988" cy="44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494606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Results</a:t>
            </a:r>
            <a:r>
              <a:rPr lang="fr-FR" dirty="0"/>
              <a:t> :</a:t>
            </a:r>
            <a:br>
              <a:rPr lang="fr-FR" dirty="0"/>
            </a:br>
            <a:r>
              <a:rPr lang="fr-FR" dirty="0"/>
              <a:t>Evolution of the </a:t>
            </a:r>
            <a:r>
              <a:rPr lang="fr-FR" dirty="0" err="1"/>
              <a:t>deposits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2234" y="2451164"/>
            <a:ext cx="8811873" cy="3675000"/>
          </a:xfrm>
        </p:spPr>
        <p:txBody>
          <a:bodyPr/>
          <a:lstStyle/>
          <a:p>
            <a:r>
              <a:rPr lang="fr-FR" b="1" dirty="0" smtClean="0"/>
              <a:t>32.700</a:t>
            </a:r>
            <a:r>
              <a:rPr lang="fr-FR" dirty="0" smtClean="0"/>
              <a:t> </a:t>
            </a:r>
            <a:r>
              <a:rPr lang="fr-FR" i="1" dirty="0" smtClean="0"/>
              <a:t>‘</a:t>
            </a:r>
            <a:r>
              <a:rPr lang="fr-FR" i="1" dirty="0" err="1" smtClean="0"/>
              <a:t>peer-reviewed</a:t>
            </a:r>
            <a:r>
              <a:rPr lang="fr-FR" i="1" dirty="0" smtClean="0"/>
              <a:t>’</a:t>
            </a:r>
            <a:r>
              <a:rPr lang="fr-FR" dirty="0" smtClean="0"/>
              <a:t> articles out of </a:t>
            </a:r>
            <a:r>
              <a:rPr lang="fr-FR" b="1" dirty="0" smtClean="0"/>
              <a:t>38.000 </a:t>
            </a:r>
            <a:r>
              <a:rPr lang="fr-FR" dirty="0" smtClean="0"/>
              <a:t>(</a:t>
            </a:r>
            <a:r>
              <a:rPr lang="fr-FR" u="sng" dirty="0" smtClean="0"/>
              <a:t>86%</a:t>
            </a:r>
            <a:r>
              <a:rPr lang="fr-FR" dirty="0" smtClean="0"/>
              <a:t>)</a:t>
            </a:r>
          </a:p>
          <a:p>
            <a:r>
              <a:rPr lang="fr-FR" b="1" dirty="0" smtClean="0"/>
              <a:t>3.154</a:t>
            </a:r>
            <a:r>
              <a:rPr lang="fr-FR" dirty="0" smtClean="0"/>
              <a:t> </a:t>
            </a:r>
            <a:r>
              <a:rPr lang="fr-FR" i="1" dirty="0" smtClean="0"/>
              <a:t>‘</a:t>
            </a:r>
            <a:r>
              <a:rPr lang="fr-FR" i="1" dirty="0" err="1"/>
              <a:t>peer-reviewed</a:t>
            </a:r>
            <a:r>
              <a:rPr lang="fr-FR" i="1" dirty="0"/>
              <a:t>’</a:t>
            </a:r>
            <a:r>
              <a:rPr lang="fr-FR" dirty="0"/>
              <a:t> </a:t>
            </a:r>
            <a:r>
              <a:rPr lang="fr-FR" dirty="0" smtClean="0"/>
              <a:t>communications out </a:t>
            </a:r>
            <a:r>
              <a:rPr lang="fr-FR" dirty="0"/>
              <a:t>of </a:t>
            </a:r>
            <a:r>
              <a:rPr lang="fr-FR" b="1" dirty="0" smtClean="0"/>
              <a:t>3.790</a:t>
            </a:r>
            <a:r>
              <a:rPr lang="fr-FR" dirty="0" smtClean="0"/>
              <a:t> (</a:t>
            </a:r>
            <a:r>
              <a:rPr lang="fr-FR" u="sng" dirty="0" smtClean="0"/>
              <a:t>83%</a:t>
            </a:r>
            <a:r>
              <a:rPr lang="fr-FR" dirty="0" smtClean="0"/>
              <a:t>)</a:t>
            </a:r>
          </a:p>
          <a:p>
            <a:endParaRPr lang="fr-FR" dirty="0"/>
          </a:p>
          <a:p>
            <a:r>
              <a:rPr lang="fr-FR" b="1" dirty="0" smtClean="0"/>
              <a:t>47.992 </a:t>
            </a:r>
            <a:r>
              <a:rPr lang="fr-FR" i="1" dirty="0" smtClean="0"/>
              <a:t>‘</a:t>
            </a:r>
            <a:r>
              <a:rPr lang="fr-FR" i="1" dirty="0" err="1" smtClean="0"/>
              <a:t>peer-reviewed</a:t>
            </a:r>
            <a:r>
              <a:rPr lang="fr-FR" i="1" dirty="0" smtClean="0"/>
              <a:t>’ </a:t>
            </a:r>
            <a:r>
              <a:rPr lang="fr-FR" dirty="0"/>
              <a:t>documents </a:t>
            </a:r>
            <a:r>
              <a:rPr lang="fr-FR" dirty="0" smtClean="0"/>
              <a:t>of all types out </a:t>
            </a:r>
            <a:r>
              <a:rPr lang="fr-FR" dirty="0"/>
              <a:t>of </a:t>
            </a:r>
            <a:r>
              <a:rPr lang="fr-FR" b="1" dirty="0" smtClean="0"/>
              <a:t>86.124 </a:t>
            </a:r>
            <a:r>
              <a:rPr lang="fr-FR" dirty="0" smtClean="0"/>
              <a:t>(</a:t>
            </a:r>
            <a:r>
              <a:rPr lang="fr-FR" u="sng" dirty="0" smtClean="0"/>
              <a:t>55,7%</a:t>
            </a:r>
            <a:r>
              <a:rPr lang="fr-FR" dirty="0" smtClean="0"/>
              <a:t>)</a:t>
            </a:r>
          </a:p>
          <a:p>
            <a:endParaRPr lang="fr-FR" dirty="0"/>
          </a:p>
        </p:txBody>
      </p:sp>
      <p:pic>
        <p:nvPicPr>
          <p:cNvPr id="4" name="Picture 15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6986" y="904645"/>
            <a:ext cx="1155988" cy="44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912398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1740143" y="1645000"/>
            <a:ext cx="4032845" cy="3624672"/>
          </a:xfrm>
          <a:prstGeom prst="roundRect">
            <a:avLst>
              <a:gd name="adj" fmla="val 9159"/>
            </a:avLst>
          </a:prstGeom>
          <a:solidFill>
            <a:schemeClr val="bg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ORBi</a:t>
            </a:r>
            <a:r>
              <a:rPr lang="fr-FR" dirty="0" smtClean="0"/>
              <a:t> in 2012</a:t>
            </a:r>
            <a:br>
              <a:rPr lang="fr-FR" dirty="0" smtClean="0"/>
            </a:br>
            <a:r>
              <a:rPr lang="fr-FR" dirty="0" smtClean="0"/>
              <a:t>Is Access Open ?</a:t>
            </a:r>
            <a:endParaRPr lang="fr-FR" dirty="0"/>
          </a:p>
        </p:txBody>
      </p:sp>
      <p:graphicFrame>
        <p:nvGraphicFramePr>
          <p:cNvPr id="5" name="Graphique 4"/>
          <p:cNvGraphicFramePr/>
          <p:nvPr>
            <p:extLst>
              <p:ext uri="{D42A27DB-BD31-4B8C-83A1-F6EECF244321}">
                <p14:modId xmlns:p14="http://schemas.microsoft.com/office/powerpoint/2010/main" val="1009247734"/>
              </p:ext>
            </p:extLst>
          </p:nvPr>
        </p:nvGraphicFramePr>
        <p:xfrm>
          <a:off x="1856876" y="1645000"/>
          <a:ext cx="3733800" cy="3506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ZoneTexte 5"/>
          <p:cNvSpPr txBox="1"/>
          <p:nvPr/>
        </p:nvSpPr>
        <p:spPr>
          <a:xfrm>
            <a:off x="558800" y="5327401"/>
            <a:ext cx="8356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 smtClean="0"/>
              <a:t>The proportion of OA </a:t>
            </a:r>
            <a:r>
              <a:rPr lang="fr-FR" sz="1600" b="1" dirty="0" err="1" smtClean="0"/>
              <a:t>deposits</a:t>
            </a:r>
            <a:r>
              <a:rPr lang="fr-FR" sz="1600" b="1" dirty="0" smtClean="0"/>
              <a:t> </a:t>
            </a:r>
            <a:r>
              <a:rPr lang="fr-FR" sz="1600" b="1" dirty="0" err="1" smtClean="0"/>
              <a:t>is</a:t>
            </a:r>
            <a:r>
              <a:rPr lang="fr-FR" sz="1600" b="1" dirty="0" smtClean="0"/>
              <a:t> </a:t>
            </a:r>
            <a:r>
              <a:rPr lang="fr-FR" sz="1600" b="1" dirty="0" err="1" smtClean="0"/>
              <a:t>constantly</a:t>
            </a:r>
            <a:r>
              <a:rPr lang="fr-FR" sz="1600" b="1" dirty="0" smtClean="0"/>
              <a:t> </a:t>
            </a:r>
            <a:r>
              <a:rPr lang="fr-FR" sz="1600" b="1" dirty="0" err="1" smtClean="0"/>
              <a:t>increasing</a:t>
            </a:r>
            <a:endParaRPr lang="fr-FR" sz="1600" b="1" dirty="0" smtClean="0"/>
          </a:p>
          <a:p>
            <a:r>
              <a:rPr lang="fr-FR" sz="1600" dirty="0" smtClean="0"/>
              <a:t>It </a:t>
            </a:r>
            <a:r>
              <a:rPr lang="fr-FR" sz="1600" dirty="0" err="1" smtClean="0"/>
              <a:t>reflects</a:t>
            </a:r>
            <a:r>
              <a:rPr lang="fr-FR" sz="1600" dirty="0" smtClean="0"/>
              <a:t>:</a:t>
            </a:r>
          </a:p>
          <a:p>
            <a:pPr marL="285750" indent="-285750">
              <a:buFont typeface="Arial"/>
              <a:buChar char="•"/>
            </a:pPr>
            <a:r>
              <a:rPr lang="fr-FR" sz="1600" dirty="0"/>
              <a:t> </a:t>
            </a:r>
            <a:r>
              <a:rPr lang="fr-FR" sz="1600" dirty="0" smtClean="0"/>
              <a:t>a </a:t>
            </a:r>
            <a:r>
              <a:rPr lang="fr-FR" sz="1600" dirty="0" err="1" smtClean="0"/>
              <a:t>better</a:t>
            </a:r>
            <a:r>
              <a:rPr lang="fr-FR" sz="1600" dirty="0" smtClean="0"/>
              <a:t> </a:t>
            </a:r>
            <a:r>
              <a:rPr lang="fr-FR" sz="1600" dirty="0" err="1" smtClean="0"/>
              <a:t>compliance</a:t>
            </a:r>
            <a:r>
              <a:rPr lang="fr-FR" sz="1600" dirty="0" smtClean="0"/>
              <a:t> </a:t>
            </a:r>
            <a:r>
              <a:rPr lang="fr-FR" sz="1600" dirty="0" err="1" smtClean="0"/>
              <a:t>with</a:t>
            </a:r>
            <a:r>
              <a:rPr lang="fr-FR" sz="1600" dirty="0" smtClean="0"/>
              <a:t> OA </a:t>
            </a:r>
            <a:r>
              <a:rPr lang="fr-FR" sz="1600" dirty="0" err="1" smtClean="0"/>
              <a:t>principles</a:t>
            </a:r>
            <a:endParaRPr lang="fr-FR" sz="1600" dirty="0" smtClean="0"/>
          </a:p>
          <a:p>
            <a:pPr marL="285750" indent="-285750">
              <a:buFont typeface="Arial"/>
              <a:buChar char="•"/>
            </a:pPr>
            <a:r>
              <a:rPr lang="fr-FR" sz="1600" dirty="0" smtClean="0"/>
              <a:t> </a:t>
            </a:r>
            <a:r>
              <a:rPr lang="fr-FR" sz="1600" dirty="0" err="1" smtClean="0"/>
              <a:t>fears</a:t>
            </a:r>
            <a:r>
              <a:rPr lang="fr-FR" sz="1600" dirty="0" smtClean="0"/>
              <a:t> tend to </a:t>
            </a:r>
            <a:r>
              <a:rPr lang="fr-FR" sz="1600" dirty="0" err="1" smtClean="0"/>
              <a:t>disappear</a:t>
            </a:r>
            <a:endParaRPr lang="fr-FR" sz="1600" dirty="0" smtClean="0"/>
          </a:p>
          <a:p>
            <a:pPr marL="285750" indent="-285750">
              <a:buFont typeface="Arial"/>
              <a:buChar char="•"/>
            </a:pPr>
            <a:r>
              <a:rPr lang="fr-FR" sz="1600" dirty="0"/>
              <a:t> </a:t>
            </a:r>
            <a:r>
              <a:rPr lang="fr-FR" sz="1600" dirty="0" err="1" smtClean="0"/>
              <a:t>authors</a:t>
            </a:r>
            <a:r>
              <a:rPr lang="fr-FR" sz="1600" dirty="0" smtClean="0"/>
              <a:t> </a:t>
            </a:r>
            <a:r>
              <a:rPr lang="fr-FR" sz="1600" dirty="0" err="1" smtClean="0"/>
              <a:t>become</a:t>
            </a:r>
            <a:r>
              <a:rPr lang="fr-FR" sz="1600" dirty="0" smtClean="0"/>
              <a:t> </a:t>
            </a:r>
            <a:r>
              <a:rPr lang="fr-FR" sz="1600" dirty="0" err="1" smtClean="0"/>
              <a:t>aware</a:t>
            </a:r>
            <a:r>
              <a:rPr lang="fr-FR" sz="1600" dirty="0" smtClean="0"/>
              <a:t> of OA </a:t>
            </a:r>
            <a:r>
              <a:rPr lang="fr-FR" sz="1600" dirty="0" err="1" smtClean="0"/>
              <a:t>advantages</a:t>
            </a:r>
            <a:r>
              <a:rPr lang="fr-FR" sz="1600" dirty="0" smtClean="0"/>
              <a:t> and </a:t>
            </a:r>
            <a:r>
              <a:rPr lang="fr-FR" sz="1600" dirty="0" err="1" smtClean="0"/>
              <a:t>benefits</a:t>
            </a:r>
            <a:endParaRPr lang="fr-FR" sz="1600" dirty="0"/>
          </a:p>
        </p:txBody>
      </p:sp>
      <p:pic>
        <p:nvPicPr>
          <p:cNvPr id="7" name="Picture 15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6986" y="904645"/>
            <a:ext cx="1155988" cy="44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859582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Chart bld="series"/>
        </p:bldSub>
      </p:bldGraphic>
      <p:bldGraphic spid="5" grpId="1">
        <p:bldSub>
          <a:bldChart bld="series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ORBi</a:t>
            </a:r>
            <a:r>
              <a:rPr lang="fr-FR" dirty="0" smtClean="0"/>
              <a:t> in 2012</a:t>
            </a:r>
            <a:br>
              <a:rPr lang="fr-FR" dirty="0" smtClean="0"/>
            </a:br>
            <a:r>
              <a:rPr lang="fr-FR" dirty="0" err="1" smtClean="0"/>
              <a:t>Better</a:t>
            </a:r>
            <a:r>
              <a:rPr lang="fr-FR" dirty="0" smtClean="0"/>
              <a:t> </a:t>
            </a:r>
            <a:r>
              <a:rPr lang="fr-FR" dirty="0" err="1" smtClean="0"/>
              <a:t>reach</a:t>
            </a:r>
            <a:r>
              <a:rPr lang="fr-FR" dirty="0" smtClean="0"/>
              <a:t> ?</a:t>
            </a:r>
            <a:endParaRPr lang="fr-FR" dirty="0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5243" y1="22469" x2="19767" y2="15969"/>
                        <a14:foregroundMark x1="42369" y1="18194" x2="19767" y2="6195"/>
                        <a14:backgroundMark x1="0" y1="56370" x2="12505" y2="54101"/>
                        <a14:backgroundMark x1="0" y1="48778" x2="11417" y2="47600"/>
                        <a14:backgroundMark x1="55184" y1="7024" x2="90602" y2="34206"/>
                        <a14:backgroundMark x1="13631" y1="95332" x2="14136" y2="99956"/>
                        <a14:backgroundMark x1="44155" y1="2749" x2="53204" y2="13307"/>
                        <a14:backgroundMark x1="55146" y1="99389" x2="51029" y2="999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16400" y="2482612"/>
            <a:ext cx="5156200" cy="4660211"/>
          </a:xfrm>
          <a:prstGeom prst="rect">
            <a:avLst/>
          </a:prstGeom>
        </p:spPr>
      </p:pic>
      <p:pic>
        <p:nvPicPr>
          <p:cNvPr id="7" name="Image 6" descr="access-downloads-series-month-ulg-en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229" y="3947224"/>
            <a:ext cx="4241800" cy="2819400"/>
          </a:xfrm>
          <a:prstGeom prst="rect">
            <a:avLst/>
          </a:prstGeom>
          <a:ln w="6350" cmpd="sng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6" name="Picture 15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6986" y="904645"/>
            <a:ext cx="1155988" cy="44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à coins arrondis 2"/>
          <p:cNvSpPr/>
          <p:nvPr/>
        </p:nvSpPr>
        <p:spPr>
          <a:xfrm>
            <a:off x="395863" y="1550316"/>
            <a:ext cx="3133908" cy="2152367"/>
          </a:xfrm>
          <a:prstGeom prst="roundRect">
            <a:avLst>
              <a:gd name="adj" fmla="val 9068"/>
            </a:avLst>
          </a:prstGeom>
          <a:solidFill>
            <a:schemeClr val="bg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à coins arrondis 3"/>
          <p:cNvSpPr/>
          <p:nvPr/>
        </p:nvSpPr>
        <p:spPr>
          <a:xfrm>
            <a:off x="399970" y="2704856"/>
            <a:ext cx="3134257" cy="997827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486582" y="1550316"/>
            <a:ext cx="2965175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u="sng" dirty="0" err="1" smtClean="0"/>
              <a:t>Excluding</a:t>
            </a:r>
            <a:r>
              <a:rPr lang="fr-FR" sz="1600" u="sng" dirty="0" smtClean="0"/>
              <a:t> spiders</a:t>
            </a:r>
            <a:r>
              <a:rPr lang="fr-FR" sz="1600" dirty="0" smtClean="0"/>
              <a:t> :</a:t>
            </a:r>
          </a:p>
          <a:p>
            <a:r>
              <a:rPr lang="fr-FR" sz="1600" dirty="0" smtClean="0"/>
              <a:t>1.9 million </a:t>
            </a:r>
            <a:r>
              <a:rPr lang="fr-FR" sz="1600" dirty="0" err="1" smtClean="0"/>
              <a:t>views</a:t>
            </a:r>
            <a:endParaRPr lang="fr-FR" sz="1600" dirty="0" smtClean="0"/>
          </a:p>
          <a:p>
            <a:r>
              <a:rPr lang="fr-FR" sz="1600" dirty="0" smtClean="0"/>
              <a:t>980 K </a:t>
            </a:r>
            <a:r>
              <a:rPr lang="fr-FR" sz="1600" dirty="0" err="1" smtClean="0"/>
              <a:t>downloads</a:t>
            </a:r>
            <a:endParaRPr lang="fr-FR" sz="1600" dirty="0" smtClean="0"/>
          </a:p>
          <a:p>
            <a:r>
              <a:rPr lang="fr-FR" sz="1600" dirty="0" smtClean="0"/>
              <a:t>2012 : 1,400 </a:t>
            </a:r>
            <a:r>
              <a:rPr lang="fr-FR" sz="1600" dirty="0" err="1" smtClean="0"/>
              <a:t>downloads</a:t>
            </a:r>
            <a:r>
              <a:rPr lang="fr-FR" sz="1600" dirty="0" smtClean="0"/>
              <a:t>/</a:t>
            </a:r>
            <a:r>
              <a:rPr lang="fr-FR" sz="1600" dirty="0" err="1" smtClean="0"/>
              <a:t>day</a:t>
            </a:r>
            <a:endParaRPr lang="fr-FR" sz="1600" dirty="0" smtClean="0"/>
          </a:p>
          <a:p>
            <a:endParaRPr lang="fr-FR" sz="1600" dirty="0"/>
          </a:p>
          <a:p>
            <a:r>
              <a:rPr lang="fr-FR" sz="1600" u="sng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Including</a:t>
            </a:r>
            <a:r>
              <a:rPr lang="fr-FR" sz="1600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spiders</a:t>
            </a:r>
            <a:r>
              <a:rPr lang="fr-FR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: </a:t>
            </a:r>
          </a:p>
          <a:p>
            <a:r>
              <a:rPr lang="fr-FR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&gt;8 million </a:t>
            </a:r>
            <a:r>
              <a:rPr lang="fr-FR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views</a:t>
            </a:r>
            <a:endParaRPr lang="fr-FR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fr-FR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&gt;2 million </a:t>
            </a:r>
            <a:r>
              <a:rPr lang="fr-FR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downloads</a:t>
            </a:r>
            <a:endParaRPr lang="fr-FR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1481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OA@ULg</a:t>
            </a:r>
            <a:r>
              <a:rPr lang="fr-FR" dirty="0" smtClean="0"/>
              <a:t> : </a:t>
            </a:r>
            <a:r>
              <a:rPr lang="fr-FR" dirty="0" err="1" smtClean="0"/>
              <a:t>Why</a:t>
            </a:r>
            <a:r>
              <a:rPr lang="fr-FR" dirty="0" smtClean="0"/>
              <a:t> 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lvl="1" indent="0">
              <a:buNone/>
            </a:pPr>
            <a:endParaRPr lang="fr-FR" dirty="0" smtClean="0"/>
          </a:p>
          <a:p>
            <a:pPr lvl="1"/>
            <a:r>
              <a:rPr lang="fr-FR" dirty="0" err="1" smtClean="0"/>
              <a:t>Economic</a:t>
            </a:r>
            <a:r>
              <a:rPr lang="fr-FR" dirty="0" smtClean="0"/>
              <a:t> </a:t>
            </a:r>
            <a:r>
              <a:rPr lang="fr-FR" dirty="0" err="1" smtClean="0"/>
              <a:t>reasons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628377" y="6330640"/>
            <a:ext cx="5104188" cy="48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30388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" indent="0">
              <a:lnSpc>
                <a:spcPct val="95000"/>
              </a:lnSpc>
              <a:buFont typeface="Wingdings 2" pitchFamily="18" charset="2"/>
              <a:buNone/>
              <a:defRPr/>
            </a:pPr>
            <a:r>
              <a:rPr lang="en-GB" sz="1050" dirty="0" smtClean="0"/>
              <a:t>Based on 70.000 titles (profit and non profit publishers)(source: Swets)</a:t>
            </a:r>
          </a:p>
          <a:p>
            <a:pPr marL="420624" indent="-384048">
              <a:lnSpc>
                <a:spcPct val="95000"/>
              </a:lnSpc>
              <a:buFont typeface="Wingdings 2"/>
              <a:buChar char=""/>
              <a:defRPr/>
            </a:pPr>
            <a:endParaRPr lang="en-GB" sz="1400" dirty="0"/>
          </a:p>
        </p:txBody>
      </p:sp>
      <p:graphicFrame>
        <p:nvGraphicFramePr>
          <p:cNvPr id="5" name="Graphique 4"/>
          <p:cNvGraphicFramePr/>
          <p:nvPr>
            <p:extLst>
              <p:ext uri="{D42A27DB-BD31-4B8C-83A1-F6EECF244321}">
                <p14:modId xmlns:p14="http://schemas.microsoft.com/office/powerpoint/2010/main" val="3171629531"/>
              </p:ext>
            </p:extLst>
          </p:nvPr>
        </p:nvGraphicFramePr>
        <p:xfrm>
          <a:off x="3517504" y="2388899"/>
          <a:ext cx="5524896" cy="39357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2528246643"/>
              </p:ext>
            </p:extLst>
          </p:nvPr>
        </p:nvGraphicFramePr>
        <p:xfrm>
          <a:off x="114519" y="2388899"/>
          <a:ext cx="3483616" cy="33509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Picture 15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6986" y="904645"/>
            <a:ext cx="1155988" cy="44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148404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5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5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5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Graphic spid="5" grpId="0">
        <p:bldSub>
          <a:bldChart bld="series"/>
        </p:bldSub>
      </p:bldGraphic>
      <p:bldGraphic spid="5" grpId="1">
        <p:bldSub>
          <a:bldChart bld="series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dirty="0" err="1"/>
              <a:t>ORBi</a:t>
            </a:r>
            <a:r>
              <a:rPr lang="fr-FR" dirty="0"/>
              <a:t> in 2012</a:t>
            </a:r>
            <a:br>
              <a:rPr lang="fr-FR" dirty="0"/>
            </a:br>
            <a:r>
              <a:rPr lang="fr-FR" dirty="0" err="1"/>
              <a:t>Better</a:t>
            </a:r>
            <a:r>
              <a:rPr lang="fr-FR" dirty="0"/>
              <a:t> </a:t>
            </a:r>
            <a:r>
              <a:rPr lang="fr-FR" dirty="0" err="1"/>
              <a:t>reach</a:t>
            </a:r>
            <a:r>
              <a:rPr lang="fr-FR" dirty="0"/>
              <a:t> ?</a:t>
            </a:r>
            <a:endParaRPr lang="en-US" dirty="0"/>
          </a:p>
        </p:txBody>
      </p:sp>
      <p:graphicFrame>
        <p:nvGraphicFramePr>
          <p:cNvPr id="1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8370450"/>
              </p:ext>
            </p:extLst>
          </p:nvPr>
        </p:nvGraphicFramePr>
        <p:xfrm>
          <a:off x="1451609" y="1932234"/>
          <a:ext cx="5286292" cy="43645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1" name="Picture 15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6986" y="904645"/>
            <a:ext cx="1155988" cy="44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1864360" y="5733444"/>
            <a:ext cx="1624176" cy="340519"/>
          </a:xfrm>
          <a:prstGeom prst="roundRect">
            <a:avLst/>
          </a:prstGeom>
          <a:ln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BE" sz="1400" b="1" dirty="0" smtClean="0">
                <a:solidFill>
                  <a:srgbClr val="C00000"/>
                </a:solidFill>
              </a:rPr>
              <a:t>18,1 times more</a:t>
            </a:r>
            <a:endParaRPr lang="fr-FR" sz="1400" b="1" dirty="0">
              <a:solidFill>
                <a:srgbClr val="C00000"/>
              </a:solidFill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4923534" y="5733444"/>
            <a:ext cx="1599942" cy="340519"/>
          </a:xfrm>
          <a:prstGeom prst="roundRect">
            <a:avLst/>
          </a:prstGeom>
          <a:ln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BE" sz="1400" b="1" dirty="0" smtClean="0">
                <a:solidFill>
                  <a:srgbClr val="C00000"/>
                </a:solidFill>
              </a:rPr>
              <a:t>30,4 times more</a:t>
            </a:r>
            <a:endParaRPr lang="fr-FR" sz="1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9605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Chart bld="seriesEl"/>
        </p:bldSub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Résultats</a:t>
            </a:r>
            <a:br>
              <a:rPr lang="fr-FR" dirty="0" smtClean="0"/>
            </a:br>
            <a:r>
              <a:rPr lang="fr-FR" dirty="0" smtClean="0"/>
              <a:t>Bénéfices : plus cités ?</a:t>
            </a:r>
            <a:endParaRPr lang="fr-FR" dirty="0"/>
          </a:p>
        </p:txBody>
      </p:sp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6204770"/>
              </p:ext>
            </p:extLst>
          </p:nvPr>
        </p:nvGraphicFramePr>
        <p:xfrm>
          <a:off x="4419600" y="1600200"/>
          <a:ext cx="4572000" cy="396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1981200"/>
            <a:ext cx="4017764" cy="3602644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2057400" y="5791200"/>
            <a:ext cx="5803900" cy="73866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1400" dirty="0" smtClean="0"/>
              <a:t>Selon </a:t>
            </a:r>
            <a:r>
              <a:rPr lang="fr-FR" sz="1400" dirty="0" err="1" smtClean="0"/>
              <a:t>WoS</a:t>
            </a:r>
            <a:r>
              <a:rPr lang="fr-FR" sz="1400" dirty="0" smtClean="0"/>
              <a:t> : proportion de références 2007-2001 jamais citées</a:t>
            </a:r>
          </a:p>
          <a:p>
            <a:pPr marL="285750" indent="-285750">
              <a:buFont typeface="Arial"/>
              <a:buChar char="•"/>
            </a:pPr>
            <a:r>
              <a:rPr lang="fr-FR" sz="1400" dirty="0" smtClean="0"/>
              <a:t>Présentes sur ORBi : 28,9 %</a:t>
            </a:r>
            <a:endParaRPr lang="fr-FR" dirty="0" smtClean="0"/>
          </a:p>
          <a:p>
            <a:pPr marL="285750" indent="-285750">
              <a:buFont typeface="Arial"/>
              <a:buChar char="•"/>
            </a:pPr>
            <a:r>
              <a:rPr lang="fr-FR" sz="1400" dirty="0" smtClean="0"/>
              <a:t>Absentes sur ORBi : 55,8 %</a:t>
            </a:r>
            <a:endParaRPr lang="fr-FR" sz="1400" dirty="0"/>
          </a:p>
        </p:txBody>
      </p:sp>
      <p:pic>
        <p:nvPicPr>
          <p:cNvPr id="7" name="Picture 15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6986" y="904645"/>
            <a:ext cx="1155988" cy="44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2406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What’next</a:t>
            </a:r>
            <a:r>
              <a:rPr lang="fr-FR" dirty="0" smtClean="0"/>
              <a:t> 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199" y="1881482"/>
            <a:ext cx="8216901" cy="4848851"/>
          </a:xfrm>
        </p:spPr>
        <p:txBody>
          <a:bodyPr>
            <a:normAutofit/>
          </a:bodyPr>
          <a:lstStyle/>
          <a:p>
            <a:r>
              <a:rPr lang="fr-FR" dirty="0" smtClean="0"/>
              <a:t>Développement</a:t>
            </a:r>
          </a:p>
          <a:p>
            <a:pPr lvl="1"/>
            <a:r>
              <a:rPr lang="fr-FR" dirty="0" err="1" smtClean="0"/>
              <a:t>Keep</a:t>
            </a:r>
            <a:r>
              <a:rPr lang="fr-FR" dirty="0" smtClean="0"/>
              <a:t> the timing (ORBi 2.0, …)</a:t>
            </a:r>
          </a:p>
          <a:p>
            <a:pPr lvl="1"/>
            <a:r>
              <a:rPr lang="fr-FR" dirty="0" err="1" smtClean="0"/>
              <a:t>Updating</a:t>
            </a:r>
            <a:endParaRPr lang="fr-FR" dirty="0" smtClean="0"/>
          </a:p>
          <a:p>
            <a:pPr lvl="1"/>
            <a:r>
              <a:rPr lang="fr-FR" dirty="0" smtClean="0"/>
              <a:t>Face the expectations(</a:t>
            </a:r>
            <a:r>
              <a:rPr lang="fr-FR" dirty="0" err="1" smtClean="0"/>
              <a:t>widgets</a:t>
            </a:r>
            <a:r>
              <a:rPr lang="fr-FR" dirty="0" smtClean="0"/>
              <a:t>, </a:t>
            </a:r>
            <a:r>
              <a:rPr lang="fr-FR" dirty="0"/>
              <a:t>imports, </a:t>
            </a:r>
            <a:r>
              <a:rPr lang="fr-FR" dirty="0" err="1" smtClean="0"/>
              <a:t>statistics</a:t>
            </a:r>
            <a:r>
              <a:rPr lang="fr-FR" dirty="0" smtClean="0"/>
              <a:t>…</a:t>
            </a:r>
            <a:r>
              <a:rPr lang="fr-FR" dirty="0"/>
              <a:t>)</a:t>
            </a:r>
          </a:p>
          <a:p>
            <a:pPr lvl="1"/>
            <a:endParaRPr lang="fr-FR" dirty="0" smtClean="0"/>
          </a:p>
          <a:p>
            <a:r>
              <a:rPr lang="fr-FR" dirty="0" err="1" smtClean="0"/>
              <a:t>Convince</a:t>
            </a:r>
            <a:r>
              <a:rPr lang="fr-FR" dirty="0" smtClean="0"/>
              <a:t> the </a:t>
            </a:r>
            <a:r>
              <a:rPr lang="fr-FR" dirty="0" err="1" smtClean="0"/>
              <a:t>reluctants</a:t>
            </a:r>
            <a:r>
              <a:rPr lang="fr-FR" dirty="0" smtClean="0"/>
              <a:t> (</a:t>
            </a:r>
            <a:r>
              <a:rPr lang="fr-FR" dirty="0" err="1" smtClean="0"/>
              <a:t>e.g</a:t>
            </a:r>
            <a:r>
              <a:rPr lang="fr-FR" dirty="0" smtClean="0"/>
              <a:t>. </a:t>
            </a:r>
            <a:r>
              <a:rPr lang="fr-FR" dirty="0" err="1" smtClean="0"/>
              <a:t>those</a:t>
            </a:r>
            <a:r>
              <a:rPr lang="fr-FR" dirty="0" smtClean="0"/>
              <a:t> not </a:t>
            </a:r>
            <a:r>
              <a:rPr lang="fr-FR" dirty="0" err="1" smtClean="0"/>
              <a:t>concerned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promotions)</a:t>
            </a:r>
            <a:endParaRPr lang="fr-FR" dirty="0"/>
          </a:p>
          <a:p>
            <a:r>
              <a:rPr lang="fr-FR" dirty="0" err="1" smtClean="0"/>
              <a:t>Enroll</a:t>
            </a:r>
            <a:r>
              <a:rPr lang="fr-FR" dirty="0" smtClean="0"/>
              <a:t> the </a:t>
            </a:r>
            <a:r>
              <a:rPr lang="fr-FR" dirty="0" err="1" smtClean="0"/>
              <a:t>eldest</a:t>
            </a:r>
            <a:endParaRPr lang="fr-FR" dirty="0"/>
          </a:p>
          <a:p>
            <a:r>
              <a:rPr lang="fr-FR" dirty="0" smtClean="0"/>
              <a:t>Deal </a:t>
            </a:r>
            <a:r>
              <a:rPr lang="fr-FR" dirty="0" err="1" smtClean="0"/>
              <a:t>with</a:t>
            </a:r>
            <a:r>
              <a:rPr lang="fr-FR" dirty="0" smtClean="0"/>
              <a:t> the </a:t>
            </a:r>
            <a:r>
              <a:rPr lang="fr-FR" dirty="0" err="1" smtClean="0"/>
              <a:t>publishers</a:t>
            </a:r>
            <a:r>
              <a:rPr lang="fr-FR" dirty="0" smtClean="0"/>
              <a:t>, respect the « good » </a:t>
            </a:r>
            <a:r>
              <a:rPr lang="fr-FR" dirty="0" err="1" smtClean="0"/>
              <a:t>ones</a:t>
            </a:r>
            <a:endParaRPr lang="fr-FR" dirty="0"/>
          </a:p>
          <a:p>
            <a:r>
              <a:rPr lang="fr-FR" dirty="0" err="1" smtClean="0"/>
              <a:t>Develop</a:t>
            </a:r>
            <a:r>
              <a:rPr lang="fr-FR" dirty="0" smtClean="0"/>
              <a:t> new and </a:t>
            </a:r>
            <a:r>
              <a:rPr lang="fr-FR" dirty="0" err="1" smtClean="0"/>
              <a:t>fair</a:t>
            </a:r>
            <a:r>
              <a:rPr lang="fr-FR" dirty="0" smtClean="0"/>
              <a:t> </a:t>
            </a:r>
            <a:r>
              <a:rPr lang="fr-FR" dirty="0" err="1" smtClean="0"/>
              <a:t>assessment</a:t>
            </a:r>
            <a:r>
              <a:rPr lang="fr-FR" dirty="0" smtClean="0"/>
              <a:t> </a:t>
            </a:r>
            <a:r>
              <a:rPr lang="fr-FR" dirty="0" err="1" smtClean="0"/>
              <a:t>tools</a:t>
            </a:r>
            <a:endParaRPr lang="fr-FR" dirty="0"/>
          </a:p>
          <a:p>
            <a:pPr lvl="1"/>
            <a:endParaRPr lang="fr-FR" dirty="0" smtClean="0"/>
          </a:p>
        </p:txBody>
      </p:sp>
      <p:pic>
        <p:nvPicPr>
          <p:cNvPr id="5" name="Picture 15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6986" y="904645"/>
            <a:ext cx="1155988" cy="44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74177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Et encore…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199" y="1881482"/>
            <a:ext cx="7045235" cy="4976518"/>
          </a:xfrm>
        </p:spPr>
        <p:txBody>
          <a:bodyPr>
            <a:normAutofit/>
          </a:bodyPr>
          <a:lstStyle/>
          <a:p>
            <a:r>
              <a:rPr lang="fr-FR" dirty="0" err="1" smtClean="0"/>
              <a:t>Keep</a:t>
            </a:r>
            <a:r>
              <a:rPr lang="fr-FR" dirty="0" smtClean="0"/>
              <a:t> up the </a:t>
            </a:r>
            <a:r>
              <a:rPr lang="fr-FR" dirty="0" err="1" smtClean="0"/>
              <a:t>quality</a:t>
            </a:r>
            <a:endParaRPr lang="fr-FR" dirty="0"/>
          </a:p>
          <a:p>
            <a:r>
              <a:rPr lang="fr-FR" dirty="0" smtClean="0"/>
              <a:t>Face the </a:t>
            </a:r>
            <a:r>
              <a:rPr lang="fr-FR" dirty="0" err="1" smtClean="0"/>
              <a:t>evaders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diplomacy</a:t>
            </a:r>
            <a:endParaRPr lang="fr-FR" dirty="0" smtClean="0"/>
          </a:p>
          <a:p>
            <a:r>
              <a:rPr lang="fr-FR" dirty="0" err="1" smtClean="0"/>
              <a:t>Keep</a:t>
            </a:r>
            <a:r>
              <a:rPr lang="fr-FR" dirty="0" smtClean="0"/>
              <a:t> </a:t>
            </a:r>
            <a:r>
              <a:rPr lang="fr-FR" dirty="0" err="1" smtClean="0"/>
              <a:t>reminding</a:t>
            </a:r>
            <a:r>
              <a:rPr lang="fr-FR" dirty="0" smtClean="0"/>
              <a:t> the </a:t>
            </a:r>
            <a:r>
              <a:rPr lang="fr-FR" dirty="0" err="1" smtClean="0"/>
              <a:t>university</a:t>
            </a:r>
            <a:r>
              <a:rPr lang="fr-FR" dirty="0" smtClean="0"/>
              <a:t> </a:t>
            </a:r>
            <a:r>
              <a:rPr lang="fr-FR" dirty="0" err="1" smtClean="0"/>
              <a:t>community</a:t>
            </a:r>
            <a:r>
              <a:rPr lang="fr-FR" dirty="0" smtClean="0"/>
              <a:t> about </a:t>
            </a:r>
            <a:r>
              <a:rPr lang="fr-FR" dirty="0" err="1" smtClean="0"/>
              <a:t>ORBi</a:t>
            </a:r>
            <a:endParaRPr lang="fr-FR" dirty="0" smtClean="0"/>
          </a:p>
          <a:p>
            <a:r>
              <a:rPr lang="fr-FR" dirty="0" err="1" smtClean="0"/>
              <a:t>Moderate</a:t>
            </a:r>
            <a:r>
              <a:rPr lang="fr-FR" dirty="0" smtClean="0"/>
              <a:t> </a:t>
            </a:r>
            <a:r>
              <a:rPr lang="fr-FR" dirty="0" err="1" smtClean="0"/>
              <a:t>enthusiasm</a:t>
            </a:r>
            <a:r>
              <a:rPr lang="fr-FR" dirty="0" smtClean="0"/>
              <a:t> (</a:t>
            </a:r>
            <a:r>
              <a:rPr lang="fr-FR" dirty="0" err="1" smtClean="0"/>
              <a:t>selectivity</a:t>
            </a:r>
            <a:r>
              <a:rPr lang="fr-FR" dirty="0" smtClean="0"/>
              <a:t> !)</a:t>
            </a:r>
          </a:p>
          <a:p>
            <a:r>
              <a:rPr lang="fr-FR" dirty="0" err="1" smtClean="0"/>
              <a:t>Keep</a:t>
            </a:r>
            <a:r>
              <a:rPr lang="fr-FR" dirty="0" smtClean="0"/>
              <a:t> up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search</a:t>
            </a:r>
            <a:r>
              <a:rPr lang="fr-FR" dirty="0" smtClean="0"/>
              <a:t> </a:t>
            </a:r>
            <a:r>
              <a:rPr lang="fr-FR" dirty="0" err="1" smtClean="0"/>
              <a:t>engines</a:t>
            </a:r>
            <a:endParaRPr lang="fr-FR" dirty="0" smtClean="0"/>
          </a:p>
        </p:txBody>
      </p:sp>
      <p:pic>
        <p:nvPicPr>
          <p:cNvPr id="5" name="Picture 15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6986" y="904645"/>
            <a:ext cx="1155988" cy="44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63029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Proselytism</a:t>
            </a:r>
            <a:r>
              <a:rPr lang="fr-FR" dirty="0" smtClean="0"/>
              <a:t> 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199" y="1881482"/>
            <a:ext cx="8483601" cy="4976518"/>
          </a:xfrm>
        </p:spPr>
        <p:txBody>
          <a:bodyPr>
            <a:normAutofit fontScale="92500" lnSpcReduction="20000"/>
          </a:bodyPr>
          <a:lstStyle/>
          <a:p>
            <a:r>
              <a:rPr lang="fr-FR" dirty="0" smtClean="0"/>
              <a:t>National and international recognition</a:t>
            </a:r>
          </a:p>
          <a:p>
            <a:pPr lvl="1"/>
            <a:r>
              <a:rPr lang="fr-FR" dirty="0" smtClean="0"/>
              <a:t>ROAR (</a:t>
            </a:r>
            <a:r>
              <a:rPr lang="fr-FR" dirty="0" err="1" smtClean="0"/>
              <a:t>among</a:t>
            </a:r>
            <a:r>
              <a:rPr lang="fr-FR" dirty="0" smtClean="0"/>
              <a:t> &gt;1,900 </a:t>
            </a:r>
            <a:r>
              <a:rPr lang="fr-FR" dirty="0" err="1" smtClean="0"/>
              <a:t>Institutional</a:t>
            </a:r>
            <a:r>
              <a:rPr lang="fr-FR" dirty="0" smtClean="0"/>
              <a:t> </a:t>
            </a:r>
            <a:r>
              <a:rPr lang="fr-FR" dirty="0" err="1" smtClean="0"/>
              <a:t>Repositories</a:t>
            </a:r>
            <a:r>
              <a:rPr lang="fr-FR" dirty="0" smtClean="0"/>
              <a:t>: </a:t>
            </a:r>
          </a:p>
          <a:p>
            <a:pPr lvl="2"/>
            <a:r>
              <a:rPr lang="fr-FR" sz="1400" dirty="0" smtClean="0"/>
              <a:t>22</a:t>
            </a:r>
            <a:r>
              <a:rPr lang="fr-FR" sz="1400" baseline="30000" dirty="0" smtClean="0"/>
              <a:t>nd</a:t>
            </a:r>
            <a:r>
              <a:rPr lang="fr-FR" sz="1400" dirty="0" smtClean="0"/>
              <a:t> </a:t>
            </a:r>
            <a:r>
              <a:rPr lang="fr-FR" sz="1400" dirty="0" err="1" smtClean="0"/>
              <a:t>worldwide</a:t>
            </a:r>
            <a:r>
              <a:rPr lang="fr-FR" sz="1400" dirty="0" smtClean="0"/>
              <a:t> in size</a:t>
            </a:r>
          </a:p>
          <a:p>
            <a:pPr lvl="2"/>
            <a:r>
              <a:rPr lang="fr-FR" sz="1400" dirty="0" smtClean="0"/>
              <a:t>1</a:t>
            </a:r>
            <a:r>
              <a:rPr lang="fr-FR" sz="1400" baseline="30000" dirty="0" smtClean="0"/>
              <a:t>st</a:t>
            </a:r>
            <a:r>
              <a:rPr lang="fr-FR" sz="1400" dirty="0" smtClean="0"/>
              <a:t> </a:t>
            </a:r>
            <a:r>
              <a:rPr lang="fr-FR" sz="1400" dirty="0" err="1" smtClean="0"/>
              <a:t>worldwide</a:t>
            </a:r>
            <a:r>
              <a:rPr lang="fr-FR" sz="1400" dirty="0" smtClean="0"/>
              <a:t> in </a:t>
            </a:r>
            <a:r>
              <a:rPr lang="fr-FR" sz="1400" dirty="0" err="1" smtClean="0"/>
              <a:t>average</a:t>
            </a:r>
            <a:r>
              <a:rPr lang="fr-FR" sz="1400" dirty="0" smtClean="0"/>
              <a:t> </a:t>
            </a:r>
            <a:r>
              <a:rPr lang="fr-FR" sz="1400" dirty="0" err="1" smtClean="0"/>
              <a:t>growth</a:t>
            </a:r>
            <a:r>
              <a:rPr lang="fr-FR" sz="1400" dirty="0" smtClean="0"/>
              <a:t> speed (10-100/</a:t>
            </a:r>
            <a:r>
              <a:rPr lang="fr-FR" sz="1400" dirty="0" err="1" smtClean="0"/>
              <a:t>day</a:t>
            </a:r>
            <a:r>
              <a:rPr lang="fr-FR" sz="1400" dirty="0" smtClean="0"/>
              <a:t>)</a:t>
            </a:r>
          </a:p>
          <a:p>
            <a:pPr lvl="2"/>
            <a:r>
              <a:rPr lang="fr-FR" sz="1400" dirty="0" smtClean="0"/>
              <a:t>13</a:t>
            </a:r>
            <a:r>
              <a:rPr lang="fr-FR" sz="1400" baseline="30000" dirty="0" smtClean="0"/>
              <a:t>th</a:t>
            </a:r>
            <a:r>
              <a:rPr lang="fr-FR" sz="1400" dirty="0"/>
              <a:t> </a:t>
            </a:r>
            <a:r>
              <a:rPr lang="fr-FR" sz="1400" dirty="0" smtClean="0"/>
              <a:t>in </a:t>
            </a:r>
            <a:r>
              <a:rPr lang="fr-FR" sz="1400" dirty="0" err="1" smtClean="0"/>
              <a:t>fast</a:t>
            </a:r>
            <a:r>
              <a:rPr lang="fr-FR" sz="1400" dirty="0" smtClean="0"/>
              <a:t> </a:t>
            </a:r>
            <a:r>
              <a:rPr lang="fr-FR" sz="1400" dirty="0" err="1" smtClean="0"/>
              <a:t>growth</a:t>
            </a:r>
            <a:r>
              <a:rPr lang="fr-FR" sz="1400" dirty="0" smtClean="0"/>
              <a:t> </a:t>
            </a:r>
            <a:r>
              <a:rPr lang="fr-FR" sz="1400" dirty="0"/>
              <a:t>speed </a:t>
            </a:r>
            <a:r>
              <a:rPr lang="fr-FR" sz="1400" dirty="0" smtClean="0"/>
              <a:t>(&gt;100</a:t>
            </a:r>
            <a:r>
              <a:rPr lang="fr-FR" sz="1400" dirty="0"/>
              <a:t>/</a:t>
            </a:r>
            <a:r>
              <a:rPr lang="fr-FR" sz="1400" dirty="0" err="1"/>
              <a:t>day</a:t>
            </a:r>
            <a:r>
              <a:rPr lang="fr-FR" sz="1400" dirty="0" smtClean="0"/>
              <a:t>)(1st for </a:t>
            </a:r>
            <a:r>
              <a:rPr lang="fr-FR" sz="1400" dirty="0" err="1" smtClean="0"/>
              <a:t>months</a:t>
            </a:r>
            <a:r>
              <a:rPr lang="fr-FR" sz="1400" dirty="0" smtClean="0"/>
              <a:t>)</a:t>
            </a:r>
          </a:p>
          <a:p>
            <a:pPr lvl="1"/>
            <a:r>
              <a:rPr lang="fr-FR" dirty="0" err="1" smtClean="0"/>
              <a:t>Webometrics</a:t>
            </a:r>
            <a:r>
              <a:rPr lang="fr-FR" dirty="0" smtClean="0"/>
              <a:t> :</a:t>
            </a:r>
          </a:p>
          <a:p>
            <a:pPr lvl="2"/>
            <a:r>
              <a:rPr lang="fr-FR" dirty="0" smtClean="0"/>
              <a:t>41</a:t>
            </a:r>
            <a:r>
              <a:rPr lang="fr-FR" baseline="30000" dirty="0" smtClean="0"/>
              <a:t>st</a:t>
            </a:r>
            <a:r>
              <a:rPr lang="fr-FR" dirty="0" smtClean="0"/>
              <a:t> </a:t>
            </a:r>
            <a:r>
              <a:rPr lang="fr-FR" dirty="0" err="1" smtClean="0"/>
              <a:t>worldwide</a:t>
            </a:r>
            <a:r>
              <a:rPr lang="fr-FR" dirty="0" smtClean="0"/>
              <a:t> out of 1,522</a:t>
            </a:r>
          </a:p>
          <a:p>
            <a:r>
              <a:rPr lang="fr-FR" dirty="0" err="1" smtClean="0"/>
              <a:t>Belgian</a:t>
            </a:r>
            <a:r>
              <a:rPr lang="fr-FR" dirty="0" smtClean="0"/>
              <a:t> </a:t>
            </a:r>
            <a:r>
              <a:rPr lang="fr-FR" dirty="0" err="1" smtClean="0"/>
              <a:t>universities</a:t>
            </a:r>
            <a:r>
              <a:rPr lang="fr-FR" dirty="0" smtClean="0"/>
              <a:t> have </a:t>
            </a:r>
            <a:r>
              <a:rPr lang="fr-FR" dirty="0" err="1" smtClean="0"/>
              <a:t>adopted</a:t>
            </a:r>
            <a:r>
              <a:rPr lang="fr-FR" dirty="0" smtClean="0"/>
              <a:t> </a:t>
            </a:r>
            <a:r>
              <a:rPr lang="fr-FR" dirty="0" err="1" smtClean="0"/>
              <a:t>our</a:t>
            </a:r>
            <a:r>
              <a:rPr lang="fr-FR" dirty="0" smtClean="0"/>
              <a:t> mandate but </a:t>
            </a:r>
          </a:p>
          <a:p>
            <a:pPr lvl="1"/>
            <a:r>
              <a:rPr lang="fr-FR" dirty="0" err="1" smtClean="0"/>
              <a:t>Without</a:t>
            </a:r>
            <a:r>
              <a:rPr lang="fr-FR" dirty="0" smtClean="0"/>
              <a:t> the </a:t>
            </a:r>
            <a:r>
              <a:rPr lang="fr-FR" dirty="0" err="1" smtClean="0"/>
              <a:t>incentive</a:t>
            </a:r>
            <a:endParaRPr lang="fr-FR" dirty="0" smtClean="0"/>
          </a:p>
          <a:p>
            <a:pPr lvl="1"/>
            <a:r>
              <a:rPr lang="fr-FR" dirty="0" err="1" smtClean="0"/>
              <a:t>Work</a:t>
            </a:r>
            <a:r>
              <a:rPr lang="fr-FR" dirty="0" smtClean="0"/>
              <a:t> </a:t>
            </a:r>
            <a:r>
              <a:rPr lang="fr-FR" dirty="0" err="1" smtClean="0"/>
              <a:t>done</a:t>
            </a:r>
            <a:r>
              <a:rPr lang="fr-FR" dirty="0" smtClean="0"/>
              <a:t> by </a:t>
            </a:r>
            <a:r>
              <a:rPr lang="fr-FR" dirty="0" err="1" smtClean="0"/>
              <a:t>librarians</a:t>
            </a:r>
            <a:r>
              <a:rPr lang="fr-FR" dirty="0" smtClean="0"/>
              <a:t> : </a:t>
            </a:r>
            <a:r>
              <a:rPr lang="fr-FR" dirty="0" err="1" smtClean="0"/>
              <a:t>little</a:t>
            </a:r>
            <a:r>
              <a:rPr lang="fr-FR" dirty="0" smtClean="0"/>
              <a:t> </a:t>
            </a:r>
            <a:r>
              <a:rPr lang="fr-FR" dirty="0" err="1" smtClean="0"/>
              <a:t>involvement</a:t>
            </a:r>
            <a:r>
              <a:rPr lang="fr-FR" dirty="0" smtClean="0"/>
              <a:t>, </a:t>
            </a:r>
            <a:r>
              <a:rPr lang="fr-FR" dirty="0" err="1" smtClean="0"/>
              <a:t>low</a:t>
            </a:r>
            <a:r>
              <a:rPr lang="fr-FR" dirty="0" smtClean="0"/>
              <a:t> </a:t>
            </a:r>
            <a:r>
              <a:rPr lang="fr-FR" dirty="0" err="1" smtClean="0"/>
              <a:t>responsibility</a:t>
            </a:r>
            <a:r>
              <a:rPr lang="fr-FR" dirty="0" smtClean="0"/>
              <a:t> feeling</a:t>
            </a:r>
          </a:p>
          <a:p>
            <a:pPr lvl="2">
              <a:buFont typeface="Symbol" charset="0"/>
              <a:buChar char=""/>
            </a:pPr>
            <a:r>
              <a:rPr lang="fr-FR" dirty="0" smtClean="0"/>
              <a:t>UCL : 25,3% FT </a:t>
            </a:r>
          </a:p>
          <a:p>
            <a:pPr lvl="2">
              <a:buFont typeface="Symbol" charset="0"/>
              <a:buChar char=""/>
            </a:pPr>
            <a:r>
              <a:rPr lang="fr-FR" dirty="0" smtClean="0"/>
              <a:t>ULB :  16,4% FT</a:t>
            </a:r>
          </a:p>
          <a:p>
            <a:r>
              <a:rPr lang="fr-FR" dirty="0" err="1" smtClean="0"/>
              <a:t>Many</a:t>
            </a:r>
            <a:r>
              <a:rPr lang="fr-FR" dirty="0" smtClean="0"/>
              <a:t> </a:t>
            </a:r>
            <a:r>
              <a:rPr lang="fr-FR" dirty="0" err="1" smtClean="0"/>
              <a:t>requests</a:t>
            </a:r>
            <a:r>
              <a:rPr lang="fr-FR" dirty="0" smtClean="0"/>
              <a:t> for </a:t>
            </a:r>
            <a:r>
              <a:rPr lang="fr-FR" dirty="0" err="1" smtClean="0"/>
              <a:t>presentation</a:t>
            </a:r>
            <a:r>
              <a:rPr lang="fr-FR" dirty="0" smtClean="0"/>
              <a:t> of </a:t>
            </a:r>
            <a:r>
              <a:rPr lang="fr-FR" dirty="0" err="1" smtClean="0"/>
              <a:t>ORBi</a:t>
            </a:r>
            <a:r>
              <a:rPr lang="fr-FR" dirty="0" smtClean="0"/>
              <a:t> and the </a:t>
            </a:r>
            <a:r>
              <a:rPr lang="fr-FR" dirty="0" err="1" smtClean="0"/>
              <a:t>ULg</a:t>
            </a:r>
            <a:r>
              <a:rPr lang="fr-FR" dirty="0" smtClean="0"/>
              <a:t> mandate </a:t>
            </a:r>
            <a:r>
              <a:rPr lang="fr-FR" dirty="0" err="1" smtClean="0"/>
              <a:t>worldwide</a:t>
            </a:r>
            <a:endParaRPr lang="fr-FR" dirty="0" smtClean="0"/>
          </a:p>
          <a:p>
            <a:pPr lvl="1"/>
            <a:endParaRPr lang="fr-FR" dirty="0" smtClean="0"/>
          </a:p>
          <a:p>
            <a:r>
              <a:rPr lang="fr-FR" dirty="0" smtClean="0"/>
              <a:t>Agreement </a:t>
            </a:r>
            <a:r>
              <a:rPr lang="fr-FR" dirty="0" err="1" smtClean="0"/>
              <a:t>with</a:t>
            </a:r>
            <a:r>
              <a:rPr lang="fr-FR" dirty="0" smtClean="0"/>
              <a:t> the </a:t>
            </a:r>
            <a:r>
              <a:rPr lang="fr-FR" dirty="0" err="1" smtClean="0"/>
              <a:t>University</a:t>
            </a:r>
            <a:r>
              <a:rPr lang="fr-FR" dirty="0" smtClean="0"/>
              <a:t> of Luxembourg » : « </a:t>
            </a:r>
            <a:r>
              <a:rPr lang="fr-FR" dirty="0" err="1" smtClean="0"/>
              <a:t>ORBi.</a:t>
            </a:r>
            <a:r>
              <a:rPr lang="fr-FR" baseline="30000" dirty="0" err="1" smtClean="0"/>
              <a:t>Lu</a:t>
            </a:r>
            <a:r>
              <a:rPr lang="fr-FR" dirty="0"/>
              <a:t> »</a:t>
            </a:r>
            <a:endParaRPr lang="fr-FR" baseline="30000" dirty="0" smtClean="0"/>
          </a:p>
        </p:txBody>
      </p:sp>
      <p:pic>
        <p:nvPicPr>
          <p:cNvPr id="5" name="Picture 15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6986" y="904645"/>
            <a:ext cx="1155988" cy="44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563225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3247127" y="5655272"/>
            <a:ext cx="5617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 smtClean="0">
                <a:solidFill>
                  <a:srgbClr val="FFFFFF"/>
                </a:solidFill>
              </a:rPr>
              <a:t>Merci pour votre attention… 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-338847" y="868535"/>
            <a:ext cx="32555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 err="1" smtClean="0">
                <a:solidFill>
                  <a:srgbClr val="FFFFFF"/>
                </a:solidFill>
              </a:rPr>
              <a:t>ORBi@misc.ulg.ac.be</a:t>
            </a:r>
            <a:r>
              <a:rPr lang="fr-FR" dirty="0" smtClean="0">
                <a:solidFill>
                  <a:srgbClr val="FFFFFF"/>
                </a:solidFill>
              </a:rPr>
              <a:t> </a:t>
            </a:r>
            <a:endParaRPr lang="fr-FR" dirty="0">
              <a:solidFill>
                <a:srgbClr val="FFFFFF"/>
              </a:solidFill>
            </a:endParaRPr>
          </a:p>
        </p:txBody>
      </p:sp>
      <p:pic>
        <p:nvPicPr>
          <p:cNvPr id="6" name="Picture 15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7285" y="925221"/>
            <a:ext cx="1155988" cy="44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199" y="3273862"/>
            <a:ext cx="8227024" cy="28523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4000" dirty="0" err="1" smtClean="0"/>
              <a:t>Thank</a:t>
            </a:r>
            <a:r>
              <a:rPr lang="fr-FR" sz="4000" dirty="0" smtClean="0"/>
              <a:t> </a:t>
            </a:r>
            <a:r>
              <a:rPr lang="fr-FR" sz="4000" dirty="0" err="1" smtClean="0"/>
              <a:t>you</a:t>
            </a:r>
            <a:r>
              <a:rPr lang="fr-FR" sz="4000" dirty="0" smtClean="0"/>
              <a:t> for </a:t>
            </a:r>
            <a:r>
              <a:rPr lang="fr-FR" sz="4000" dirty="0" err="1" smtClean="0"/>
              <a:t>your</a:t>
            </a:r>
            <a:r>
              <a:rPr lang="fr-FR" sz="4000" dirty="0" smtClean="0"/>
              <a:t> attention</a:t>
            </a:r>
            <a:endParaRPr lang="fr-FR" sz="4000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992" y="243825"/>
            <a:ext cx="1866164" cy="1362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841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OA@ULg</a:t>
            </a:r>
            <a:r>
              <a:rPr lang="fr-FR" dirty="0" smtClean="0"/>
              <a:t> : </a:t>
            </a:r>
            <a:r>
              <a:rPr lang="fr-FR" dirty="0" err="1" smtClean="0"/>
              <a:t>Why</a:t>
            </a:r>
            <a:r>
              <a:rPr lang="fr-FR" dirty="0" smtClean="0"/>
              <a:t> 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881482"/>
            <a:ext cx="7857390" cy="4244682"/>
          </a:xfrm>
        </p:spPr>
        <p:txBody>
          <a:bodyPr>
            <a:normAutofit fontScale="92500" lnSpcReduction="10000"/>
          </a:bodyPr>
          <a:lstStyle/>
          <a:p>
            <a:pPr marL="228600" lvl="1" indent="0">
              <a:buNone/>
            </a:pPr>
            <a:endParaRPr lang="fr-FR" dirty="0" smtClean="0"/>
          </a:p>
          <a:p>
            <a:pPr lvl="1"/>
            <a:r>
              <a:rPr lang="fr-FR" dirty="0" err="1" smtClean="0"/>
              <a:t>Economic</a:t>
            </a:r>
            <a:r>
              <a:rPr lang="fr-FR" dirty="0" smtClean="0"/>
              <a:t> </a:t>
            </a:r>
            <a:r>
              <a:rPr lang="fr-FR" dirty="0" err="1" smtClean="0"/>
              <a:t>reasons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 smtClean="0"/>
          </a:p>
          <a:p>
            <a:pPr lvl="1"/>
            <a:r>
              <a:rPr lang="fr-FR" dirty="0" err="1" smtClean="0"/>
              <a:t>Ethical</a:t>
            </a:r>
            <a:r>
              <a:rPr lang="fr-FR" dirty="0" smtClean="0"/>
              <a:t> and </a:t>
            </a:r>
            <a:r>
              <a:rPr lang="fr-FR" dirty="0" err="1" smtClean="0"/>
              <a:t>philosophical</a:t>
            </a:r>
            <a:r>
              <a:rPr lang="fr-FR" dirty="0" smtClean="0"/>
              <a:t> </a:t>
            </a:r>
            <a:r>
              <a:rPr lang="fr-FR" dirty="0" err="1" smtClean="0"/>
              <a:t>reasons</a:t>
            </a:r>
            <a:endParaRPr lang="fr-FR" dirty="0" smtClean="0"/>
          </a:p>
          <a:p>
            <a:pPr marL="457200" lvl="2" indent="0">
              <a:buNone/>
            </a:pPr>
            <a:r>
              <a:rPr lang="fr-FR" sz="1400" i="1" dirty="0" smtClean="0"/>
              <a:t>« </a:t>
            </a:r>
            <a:r>
              <a:rPr lang="fr-FR" sz="1400" b="1" i="1" dirty="0" smtClean="0"/>
              <a:t>All publications </a:t>
            </a:r>
            <a:r>
              <a:rPr lang="fr-FR" sz="1400" b="1" i="1" dirty="0" err="1" smtClean="0"/>
              <a:t>stemming</a:t>
            </a:r>
            <a:r>
              <a:rPr lang="fr-FR" sz="1400" b="1" i="1" dirty="0" smtClean="0"/>
              <a:t> </a:t>
            </a:r>
            <a:r>
              <a:rPr lang="fr-FR" sz="1400" b="1" i="1" dirty="0" err="1" smtClean="0"/>
              <a:t>from</a:t>
            </a:r>
            <a:r>
              <a:rPr lang="fr-FR" sz="1400" b="1" i="1" dirty="0" smtClean="0"/>
              <a:t> </a:t>
            </a:r>
            <a:r>
              <a:rPr lang="fr-FR" sz="1400" b="1" i="1" dirty="0" err="1" smtClean="0"/>
              <a:t>Research</a:t>
            </a:r>
            <a:r>
              <a:rPr lang="fr-FR" sz="1400" b="1" i="1" dirty="0" smtClean="0"/>
              <a:t> </a:t>
            </a:r>
            <a:r>
              <a:rPr lang="fr-FR" sz="1400" b="1" i="1" dirty="0" err="1" smtClean="0"/>
              <a:t>financed</a:t>
            </a:r>
            <a:r>
              <a:rPr lang="fr-FR" sz="1400" b="1" i="1" dirty="0" smtClean="0"/>
              <a:t> by public money </a:t>
            </a:r>
            <a:r>
              <a:rPr lang="fr-FR" sz="1400" b="1" i="1" dirty="0" err="1" smtClean="0"/>
              <a:t>should</a:t>
            </a:r>
            <a:r>
              <a:rPr lang="fr-FR" sz="1400" b="1" i="1" dirty="0" smtClean="0"/>
              <a:t> </a:t>
            </a:r>
            <a:r>
              <a:rPr lang="fr-FR" sz="1400" b="1" i="1" dirty="0" err="1" smtClean="0"/>
              <a:t>be</a:t>
            </a:r>
            <a:r>
              <a:rPr lang="fr-FR" sz="1400" b="1" i="1" dirty="0" smtClean="0"/>
              <a:t> </a:t>
            </a:r>
            <a:r>
              <a:rPr lang="fr-FR" sz="1400" b="1" i="1" dirty="0" err="1" smtClean="0"/>
              <a:t>freely</a:t>
            </a:r>
            <a:r>
              <a:rPr lang="fr-FR" sz="1400" b="1" i="1" dirty="0" smtClean="0"/>
              <a:t> accessible</a:t>
            </a:r>
            <a:r>
              <a:rPr lang="fr-FR" sz="1400" i="1" dirty="0" smtClean="0"/>
              <a:t> ! »</a:t>
            </a:r>
            <a:endParaRPr lang="fr-FR" dirty="0" smtClean="0"/>
          </a:p>
          <a:p>
            <a:pPr marL="457200" lvl="2" indent="0">
              <a:buNone/>
            </a:pPr>
            <a:r>
              <a:rPr lang="fr-FR" dirty="0" smtClean="0"/>
              <a:t>=&gt; Change the model !</a:t>
            </a:r>
          </a:p>
          <a:p>
            <a:pPr lvl="1"/>
            <a:endParaRPr lang="fr-FR" dirty="0" smtClean="0"/>
          </a:p>
          <a:p>
            <a:pPr lvl="1"/>
            <a:r>
              <a:rPr lang="fr-FR" dirty="0" err="1" smtClean="0"/>
              <a:t>Strategic</a:t>
            </a:r>
            <a:r>
              <a:rPr lang="fr-FR" dirty="0" smtClean="0"/>
              <a:t> </a:t>
            </a:r>
            <a:r>
              <a:rPr lang="fr-FR" dirty="0" err="1" smtClean="0"/>
              <a:t>reasons</a:t>
            </a:r>
            <a:endParaRPr lang="fr-FR" dirty="0" smtClean="0"/>
          </a:p>
          <a:p>
            <a:pPr lvl="2"/>
            <a:r>
              <a:rPr lang="fr-FR" dirty="0" err="1" smtClean="0"/>
              <a:t>Available</a:t>
            </a:r>
            <a:r>
              <a:rPr lang="fr-FR" dirty="0" smtClean="0"/>
              <a:t> </a:t>
            </a:r>
            <a:r>
              <a:rPr lang="fr-FR" dirty="0" err="1" smtClean="0"/>
              <a:t>faster</a:t>
            </a:r>
            <a:endParaRPr lang="fr-FR" dirty="0" smtClean="0"/>
          </a:p>
          <a:p>
            <a:pPr lvl="2"/>
            <a:r>
              <a:rPr lang="fr-FR" dirty="0" smtClean="0"/>
              <a:t>More visible</a:t>
            </a:r>
          </a:p>
          <a:p>
            <a:pPr lvl="2"/>
            <a:r>
              <a:rPr lang="fr-FR" dirty="0" smtClean="0"/>
              <a:t>More </a:t>
            </a:r>
            <a:r>
              <a:rPr lang="fr-FR" dirty="0" err="1" smtClean="0"/>
              <a:t>cited</a:t>
            </a:r>
            <a:endParaRPr lang="fr-FR" dirty="0" smtClean="0"/>
          </a:p>
          <a:p>
            <a:r>
              <a:rPr lang="fr-FR" dirty="0" err="1" smtClean="0"/>
              <a:t>Perfect</a:t>
            </a:r>
            <a:r>
              <a:rPr lang="fr-FR" dirty="0" smtClean="0"/>
              <a:t> agreement </a:t>
            </a:r>
            <a:r>
              <a:rPr lang="fr-FR" dirty="0" err="1" smtClean="0"/>
              <a:t>between</a:t>
            </a:r>
            <a:r>
              <a:rPr lang="fr-FR" dirty="0" smtClean="0"/>
              <a:t> the </a:t>
            </a:r>
            <a:r>
              <a:rPr lang="fr-FR" dirty="0" err="1" smtClean="0"/>
              <a:t>University</a:t>
            </a:r>
            <a:r>
              <a:rPr lang="fr-FR" dirty="0" smtClean="0"/>
              <a:t> Top Management and the </a:t>
            </a:r>
            <a:r>
              <a:rPr lang="fr-FR" dirty="0" err="1" smtClean="0"/>
              <a:t>University</a:t>
            </a:r>
            <a:r>
              <a:rPr lang="fr-FR" dirty="0" smtClean="0"/>
              <a:t> Library Network Management</a:t>
            </a:r>
            <a:endParaRPr lang="fr-FR" dirty="0"/>
          </a:p>
        </p:txBody>
      </p:sp>
      <p:pic>
        <p:nvPicPr>
          <p:cNvPr id="4" name="Picture 15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6986" y="920825"/>
            <a:ext cx="1155988" cy="44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704260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OA@</a:t>
            </a:r>
            <a:r>
              <a:rPr lang="fr-FR" dirty="0" err="1"/>
              <a:t>ULg</a:t>
            </a:r>
            <a:endParaRPr lang="fr-FR" dirty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1787" y="1600200"/>
            <a:ext cx="5637213" cy="525780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FontTx/>
              <a:buNone/>
              <a:tabLst>
                <a:tab pos="1438275" algn="l"/>
              </a:tabLst>
            </a:pPr>
            <a:endParaRPr lang="fr-BE" dirty="0" smtClean="0"/>
          </a:p>
          <a:p>
            <a:pPr>
              <a:lnSpc>
                <a:spcPct val="120000"/>
              </a:lnSpc>
              <a:spcBef>
                <a:spcPts val="0"/>
              </a:spcBef>
              <a:buFontTx/>
              <a:buNone/>
              <a:tabLst>
                <a:tab pos="1438275" algn="l"/>
              </a:tabLst>
            </a:pPr>
            <a:r>
              <a:rPr lang="fr-BE" sz="2400" b="1" dirty="0" smtClean="0">
                <a:solidFill>
                  <a:srgbClr val="FF9966"/>
                </a:solidFill>
              </a:rPr>
              <a:t>	</a:t>
            </a:r>
            <a:r>
              <a:rPr lang="fr-BE" b="1" dirty="0" smtClean="0">
                <a:solidFill>
                  <a:schemeClr val="tx2">
                    <a:lumMod val="75000"/>
                  </a:schemeClr>
                </a:solidFill>
              </a:rPr>
              <a:t>PoPuPS </a:t>
            </a:r>
            <a:r>
              <a:rPr lang="fr-BE" dirty="0" smtClean="0"/>
              <a:t>: portal for the diffusion of </a:t>
            </a:r>
            <a:br>
              <a:rPr lang="fr-BE" dirty="0" smtClean="0"/>
            </a:br>
            <a:r>
              <a:rPr lang="fr-BE" dirty="0" smtClean="0"/>
              <a:t>ULg </a:t>
            </a:r>
            <a:r>
              <a:rPr lang="fr-BE" dirty="0"/>
              <a:t>OA </a:t>
            </a:r>
            <a:r>
              <a:rPr lang="fr-BE" dirty="0" smtClean="0"/>
              <a:t>journals(since 2005) </a:t>
            </a:r>
            <a:br>
              <a:rPr lang="fr-BE" dirty="0" smtClean="0"/>
            </a:br>
            <a:r>
              <a:rPr lang="fr-BE" dirty="0" smtClean="0">
                <a:hlinkClick r:id="rId2"/>
              </a:rPr>
              <a:t>http</a:t>
            </a:r>
            <a:r>
              <a:rPr lang="fr-BE" dirty="0">
                <a:hlinkClick r:id="rId2"/>
              </a:rPr>
              <a:t>://</a:t>
            </a:r>
            <a:r>
              <a:rPr lang="fr-BE" dirty="0" smtClean="0">
                <a:hlinkClick r:id="rId2"/>
              </a:rPr>
              <a:t>popups.ulg.ac.be</a:t>
            </a:r>
            <a:r>
              <a:rPr lang="fr-BE" dirty="0" smtClean="0"/>
              <a:t>  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tabLst>
                <a:tab pos="1438275" algn="l"/>
              </a:tabLst>
            </a:pPr>
            <a:r>
              <a:rPr lang="fr-BE" dirty="0" smtClean="0"/>
              <a:t>14 journals currently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tabLst>
                <a:tab pos="1438275" algn="l"/>
              </a:tabLst>
            </a:pPr>
            <a:r>
              <a:rPr lang="fr-BE" dirty="0" smtClean="0"/>
              <a:t>&gt; 4.000 </a:t>
            </a:r>
            <a:r>
              <a:rPr lang="fr-BE" dirty="0"/>
              <a:t>articles </a:t>
            </a:r>
            <a:r>
              <a:rPr lang="fr-BE" dirty="0" smtClean="0"/>
              <a:t>available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tabLst>
                <a:tab pos="1438275" algn="l"/>
              </a:tabLst>
            </a:pPr>
            <a:r>
              <a:rPr lang="fr-BE" dirty="0" smtClean="0"/>
              <a:t>&gt; </a:t>
            </a:r>
            <a:r>
              <a:rPr lang="fr-BE" sz="2100" b="1" dirty="0" smtClean="0">
                <a:solidFill>
                  <a:schemeClr val="tx2">
                    <a:lumMod val="75000"/>
                  </a:schemeClr>
                </a:solidFill>
              </a:rPr>
              <a:t>400</a:t>
            </a:r>
            <a:r>
              <a:rPr lang="fr-BE" dirty="0" smtClean="0"/>
              <a:t> </a:t>
            </a:r>
            <a:r>
              <a:rPr lang="fr-BE" dirty="0"/>
              <a:t>downloads</a:t>
            </a:r>
            <a:r>
              <a:rPr lang="fr-BE" dirty="0" smtClean="0"/>
              <a:t>/day excluding robots &amp; spiders)</a:t>
            </a:r>
            <a:br>
              <a:rPr lang="fr-BE" dirty="0" smtClean="0"/>
            </a:br>
            <a:endParaRPr lang="fr-BE" dirty="0" smtClean="0"/>
          </a:p>
          <a:p>
            <a:pPr marL="228600" lvl="1" indent="0">
              <a:lnSpc>
                <a:spcPct val="120000"/>
              </a:lnSpc>
              <a:spcBef>
                <a:spcPts val="0"/>
              </a:spcBef>
              <a:buNone/>
              <a:tabLst>
                <a:tab pos="1438275" algn="l"/>
              </a:tabLst>
            </a:pPr>
            <a:r>
              <a:rPr lang="fr-BE" dirty="0" smtClean="0"/>
              <a:t>Financial support to publication in OA journals (BMC, PLoS One,…)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tabLst>
                <a:tab pos="1438275" algn="l"/>
              </a:tabLst>
            </a:pPr>
            <a:endParaRPr lang="fr-BE" dirty="0" smtClean="0"/>
          </a:p>
          <a:p>
            <a:pPr lvl="1">
              <a:lnSpc>
                <a:spcPct val="120000"/>
              </a:lnSpc>
              <a:spcBef>
                <a:spcPts val="0"/>
              </a:spcBef>
              <a:tabLst>
                <a:tab pos="1438275" algn="l"/>
              </a:tabLst>
            </a:pPr>
            <a:endParaRPr lang="fr-BE" dirty="0" smtClean="0"/>
          </a:p>
          <a:p>
            <a:pPr>
              <a:lnSpc>
                <a:spcPct val="120000"/>
              </a:lnSpc>
              <a:spcBef>
                <a:spcPts val="0"/>
              </a:spcBef>
              <a:buFontTx/>
              <a:buNone/>
              <a:tabLst>
                <a:tab pos="1438275" algn="l"/>
              </a:tabLst>
            </a:pPr>
            <a:r>
              <a:rPr lang="fr-BE" b="1" dirty="0" smtClean="0">
                <a:solidFill>
                  <a:srgbClr val="FF9966"/>
                </a:solidFill>
              </a:rPr>
              <a:t>	 </a:t>
            </a:r>
            <a:r>
              <a:rPr lang="fr-BE" sz="2100" b="1" dirty="0">
                <a:solidFill>
                  <a:schemeClr val="tx2">
                    <a:lumMod val="75000"/>
                  </a:schemeClr>
                </a:solidFill>
              </a:rPr>
              <a:t>BICTEL/e :  </a:t>
            </a:r>
            <a:r>
              <a:rPr lang="fr-BE" dirty="0"/>
              <a:t>repository </a:t>
            </a:r>
            <a:r>
              <a:rPr lang="fr-BE" dirty="0" smtClean="0"/>
              <a:t>of doctorate theses (since 2006</a:t>
            </a:r>
            <a:r>
              <a:rPr lang="fr-BE" dirty="0"/>
              <a:t>) </a:t>
            </a:r>
            <a:br>
              <a:rPr lang="fr-BE" dirty="0"/>
            </a:br>
            <a:r>
              <a:rPr lang="fr-BE" dirty="0" smtClean="0"/>
              <a:t> </a:t>
            </a:r>
            <a:r>
              <a:rPr lang="fr-BE" dirty="0" smtClean="0">
                <a:hlinkClick r:id="rId3"/>
              </a:rPr>
              <a:t>http</a:t>
            </a:r>
            <a:r>
              <a:rPr lang="fr-BE" dirty="0">
                <a:hlinkClick r:id="rId3"/>
              </a:rPr>
              <a:t>://</a:t>
            </a:r>
            <a:r>
              <a:rPr lang="fr-BE" dirty="0" smtClean="0">
                <a:hlinkClick r:id="rId3"/>
              </a:rPr>
              <a:t>bictel.ulg.ac.be</a:t>
            </a:r>
            <a:endParaRPr lang="fr-BE" dirty="0"/>
          </a:p>
          <a:p>
            <a:pPr lvl="2">
              <a:lnSpc>
                <a:spcPct val="120000"/>
              </a:lnSpc>
              <a:spcBef>
                <a:spcPts val="0"/>
              </a:spcBef>
              <a:tabLst>
                <a:tab pos="1438275" algn="l"/>
              </a:tabLst>
            </a:pPr>
            <a:r>
              <a:rPr lang="fr-BE" dirty="0" smtClean="0"/>
              <a:t>750 theses</a:t>
            </a:r>
            <a:r>
              <a:rPr lang="fr-BE" dirty="0"/>
              <a:t> </a:t>
            </a:r>
            <a:r>
              <a:rPr lang="fr-BE" dirty="0" smtClean="0"/>
              <a:t>(</a:t>
            </a:r>
            <a:r>
              <a:rPr lang="fr-BE" dirty="0"/>
              <a:t>63% </a:t>
            </a:r>
            <a:r>
              <a:rPr lang="fr-BE" dirty="0" smtClean="0"/>
              <a:t>with free full text)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tabLst>
                <a:tab pos="1438275" algn="l"/>
              </a:tabLst>
            </a:pPr>
            <a:r>
              <a:rPr lang="fr-BE" dirty="0" smtClean="0"/>
              <a:t>Massive access : &gt; </a:t>
            </a:r>
            <a:r>
              <a:rPr lang="fr-BE" sz="2100" b="1" dirty="0" smtClean="0">
                <a:solidFill>
                  <a:schemeClr val="tx2">
                    <a:lumMod val="75000"/>
                  </a:schemeClr>
                </a:solidFill>
              </a:rPr>
              <a:t>200 </a:t>
            </a:r>
            <a:r>
              <a:rPr lang="fr-BE" dirty="0"/>
              <a:t>downloads</a:t>
            </a:r>
            <a:r>
              <a:rPr lang="fr-BE" dirty="0" smtClean="0"/>
              <a:t>/day</a:t>
            </a:r>
            <a:r>
              <a:rPr lang="fr-BE" dirty="0"/>
              <a:t/>
            </a:r>
            <a:br>
              <a:rPr lang="fr-BE" dirty="0"/>
            </a:br>
            <a:endParaRPr lang="fr-BE" dirty="0"/>
          </a:p>
          <a:p>
            <a:pPr>
              <a:lnSpc>
                <a:spcPct val="120000"/>
              </a:lnSpc>
              <a:spcBef>
                <a:spcPts val="0"/>
              </a:spcBef>
              <a:buFontTx/>
              <a:buNone/>
              <a:tabLst>
                <a:tab pos="1438275" algn="l"/>
              </a:tabLst>
            </a:pPr>
            <a:r>
              <a:rPr lang="fr-BE" b="1" dirty="0" smtClean="0">
                <a:solidFill>
                  <a:srgbClr val="FF9966"/>
                </a:solidFill>
              </a:rPr>
              <a:t>	</a:t>
            </a:r>
            <a:r>
              <a:rPr lang="fr-BE" sz="2100" b="1" dirty="0">
                <a:solidFill>
                  <a:schemeClr val="tx2">
                    <a:lumMod val="75000"/>
                  </a:schemeClr>
                </a:solidFill>
              </a:rPr>
              <a:t>ORBi</a:t>
            </a:r>
            <a:r>
              <a:rPr lang="fr-BE" sz="2100" b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 </a:t>
            </a:r>
            <a:r>
              <a:rPr lang="fr-BE" dirty="0" smtClean="0"/>
              <a:t>: </a:t>
            </a:r>
            <a:r>
              <a:rPr lang="fr-BE" dirty="0"/>
              <a:t>Open Repository and Bibliography for </a:t>
            </a:r>
            <a:r>
              <a:rPr lang="fr-BE" dirty="0" smtClean="0"/>
              <a:t>ULg</a:t>
            </a:r>
            <a:br>
              <a:rPr lang="fr-BE" dirty="0" smtClean="0"/>
            </a:br>
            <a:r>
              <a:rPr lang="fr-BE" dirty="0" smtClean="0">
                <a:hlinkClick r:id="" action="ppaction://noaction"/>
              </a:rPr>
              <a:t>http</a:t>
            </a:r>
            <a:r>
              <a:rPr lang="fr-BE" dirty="0">
                <a:hlinkClick r:id="" action="ppaction://noaction"/>
              </a:rPr>
              <a:t>://orbi.ulg.ac.be/</a:t>
            </a:r>
            <a:endParaRPr lang="fr-BE" dirty="0"/>
          </a:p>
        </p:txBody>
      </p:sp>
      <p:pic>
        <p:nvPicPr>
          <p:cNvPr id="4" name="Picture 5"/>
          <p:cNvPicPr>
            <a:picLocks noGrp="1"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3400" y="2133600"/>
            <a:ext cx="1108098" cy="685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513"/>
          <a:stretch>
            <a:fillRect/>
          </a:stretch>
        </p:blipFill>
        <p:spPr>
          <a:xfrm>
            <a:off x="533400" y="4203120"/>
            <a:ext cx="1068387" cy="682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38460" y="1788828"/>
            <a:ext cx="2996093" cy="2068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  <a:scene3d>
            <a:camera prst="perspectiveContrastingLeftFacing"/>
            <a:lightRig rig="threePt" dir="t"/>
          </a:scene3d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588223" y="4465200"/>
            <a:ext cx="2954293" cy="2045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  <a:scene3d>
            <a:camera prst="perspectiveContrastingLeftFacing"/>
            <a:lightRig rig="threePt" dir="t"/>
          </a:scene3d>
        </p:spPr>
      </p:pic>
      <p:pic>
        <p:nvPicPr>
          <p:cNvPr id="9" name="Picture 15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6986" y="904645"/>
            <a:ext cx="1155988" cy="44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78360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 smtClean="0"/>
              <a:t>Open </a:t>
            </a:r>
            <a:r>
              <a:rPr lang="fr-FR" sz="2800" dirty="0" err="1" smtClean="0"/>
              <a:t>Repository</a:t>
            </a:r>
            <a:r>
              <a:rPr lang="fr-FR" sz="2800" dirty="0" smtClean="0"/>
              <a:t> and </a:t>
            </a:r>
            <a:r>
              <a:rPr lang="fr-FR" sz="2800" dirty="0" err="1" smtClean="0"/>
              <a:t>Bibliography</a:t>
            </a:r>
            <a:endParaRPr lang="fr-FR" sz="28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199" y="1881482"/>
            <a:ext cx="6685698" cy="4244682"/>
          </a:xfrm>
        </p:spPr>
        <p:txBody>
          <a:bodyPr/>
          <a:lstStyle/>
          <a:p>
            <a:r>
              <a:rPr lang="fr-FR" dirty="0" smtClean="0"/>
              <a:t>One system, </a:t>
            </a:r>
            <a:r>
              <a:rPr lang="fr-FR" dirty="0" err="1" smtClean="0"/>
              <a:t>two</a:t>
            </a:r>
            <a:r>
              <a:rPr lang="fr-FR" dirty="0" smtClean="0"/>
              <a:t> objectives:</a:t>
            </a:r>
          </a:p>
          <a:p>
            <a:pPr lvl="1"/>
            <a:r>
              <a:rPr lang="fr-FR" dirty="0" smtClean="0"/>
              <a:t>Complete </a:t>
            </a:r>
            <a:r>
              <a:rPr lang="fr-FR" dirty="0" err="1" smtClean="0"/>
              <a:t>institutional</a:t>
            </a:r>
            <a:r>
              <a:rPr lang="fr-FR" dirty="0" smtClean="0"/>
              <a:t> </a:t>
            </a:r>
            <a:r>
              <a:rPr lang="fr-FR" dirty="0" err="1" smtClean="0"/>
              <a:t>bibliography</a:t>
            </a:r>
            <a:endParaRPr lang="fr-FR" dirty="0" smtClean="0"/>
          </a:p>
          <a:p>
            <a:pPr lvl="1"/>
            <a:r>
              <a:rPr lang="fr-FR" dirty="0" err="1" smtClean="0"/>
              <a:t>Institutional</a:t>
            </a:r>
            <a:r>
              <a:rPr lang="fr-FR" dirty="0" smtClean="0"/>
              <a:t> OA </a:t>
            </a:r>
            <a:r>
              <a:rPr lang="fr-FR" dirty="0" err="1" smtClean="0"/>
              <a:t>Repository</a:t>
            </a:r>
            <a:endParaRPr lang="fr-FR" dirty="0" smtClean="0"/>
          </a:p>
          <a:p>
            <a:r>
              <a:rPr lang="fr-FR" dirty="0" smtClean="0"/>
              <a:t>Respect for </a:t>
            </a:r>
            <a:r>
              <a:rPr lang="fr-FR" dirty="0" err="1" smtClean="0"/>
              <a:t>everyone</a:t>
            </a:r>
            <a:r>
              <a:rPr lang="fr-FR" dirty="0" smtClean="0"/>
              <a:t> (</a:t>
            </a:r>
            <a:r>
              <a:rPr lang="fr-FR" dirty="0" err="1" smtClean="0"/>
              <a:t>author</a:t>
            </a:r>
            <a:r>
              <a:rPr lang="fr-FR" dirty="0" smtClean="0"/>
              <a:t>, </a:t>
            </a:r>
            <a:r>
              <a:rPr lang="fr-FR" dirty="0" err="1" smtClean="0"/>
              <a:t>publisher</a:t>
            </a:r>
            <a:r>
              <a:rPr lang="fr-FR" dirty="0" smtClean="0"/>
              <a:t>, Institution)</a:t>
            </a:r>
          </a:p>
          <a:p>
            <a:pPr lvl="1"/>
            <a:r>
              <a:rPr lang="fr-FR" dirty="0" smtClean="0"/>
              <a:t>Open Access</a:t>
            </a:r>
          </a:p>
          <a:p>
            <a:pPr lvl="1"/>
            <a:r>
              <a:rPr lang="fr-FR" dirty="0" err="1" smtClean="0"/>
              <a:t>Restricted</a:t>
            </a:r>
            <a:r>
              <a:rPr lang="fr-FR" dirty="0" smtClean="0"/>
              <a:t> </a:t>
            </a:r>
            <a:r>
              <a:rPr lang="fr-FR" dirty="0" err="1" smtClean="0"/>
              <a:t>access</a:t>
            </a:r>
            <a:r>
              <a:rPr lang="fr-FR" dirty="0" smtClean="0"/>
              <a:t> </a:t>
            </a:r>
            <a:r>
              <a:rPr lang="fr-FR" dirty="0" err="1" smtClean="0"/>
              <a:t>when</a:t>
            </a:r>
            <a:r>
              <a:rPr lang="fr-FR" dirty="0" smtClean="0"/>
              <a:t> </a:t>
            </a:r>
            <a:r>
              <a:rPr lang="fr-FR" dirty="0" err="1" smtClean="0"/>
              <a:t>required</a:t>
            </a:r>
            <a:r>
              <a:rPr lang="fr-FR" dirty="0" smtClean="0"/>
              <a:t> by </a:t>
            </a:r>
            <a:r>
              <a:rPr lang="fr-FR" dirty="0" err="1" smtClean="0"/>
              <a:t>publisher</a:t>
            </a:r>
            <a:endParaRPr lang="fr-FR" dirty="0" smtClean="0"/>
          </a:p>
          <a:p>
            <a:r>
              <a:rPr lang="fr-FR" dirty="0" err="1" smtClean="0"/>
              <a:t>Deposit</a:t>
            </a:r>
            <a:r>
              <a:rPr lang="fr-FR" dirty="0" smtClean="0"/>
              <a:t> by </a:t>
            </a:r>
            <a:r>
              <a:rPr lang="fr-FR" dirty="0" err="1" smtClean="0"/>
              <a:t>ULg</a:t>
            </a:r>
            <a:r>
              <a:rPr lang="fr-FR" dirty="0" smtClean="0"/>
              <a:t> </a:t>
            </a:r>
            <a:r>
              <a:rPr lang="fr-FR" dirty="0" err="1" smtClean="0"/>
              <a:t>authors</a:t>
            </a:r>
            <a:r>
              <a:rPr lang="fr-FR" dirty="0" smtClean="0"/>
              <a:t> </a:t>
            </a:r>
            <a:r>
              <a:rPr lang="fr-FR" dirty="0" err="1" smtClean="0"/>
              <a:t>themselves</a:t>
            </a:r>
            <a:endParaRPr lang="fr-FR" dirty="0" smtClean="0"/>
          </a:p>
          <a:p>
            <a:r>
              <a:rPr lang="fr-FR" dirty="0" err="1" smtClean="0"/>
              <a:t>Institutional</a:t>
            </a:r>
            <a:r>
              <a:rPr lang="fr-FR" dirty="0" smtClean="0"/>
              <a:t> Mandate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058014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The </a:t>
            </a:r>
            <a:r>
              <a:rPr lang="fr-FR" b="1" dirty="0" err="1" smtClean="0"/>
              <a:t>ULg</a:t>
            </a:r>
            <a:r>
              <a:rPr lang="fr-FR" b="1" dirty="0" smtClean="0"/>
              <a:t> mandate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199" y="1881482"/>
            <a:ext cx="6708835" cy="445867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r-FR" b="1" dirty="0" err="1" smtClean="0"/>
              <a:t>November</a:t>
            </a:r>
            <a:r>
              <a:rPr lang="fr-FR" b="1" dirty="0" smtClean="0"/>
              <a:t> 2005</a:t>
            </a:r>
            <a:r>
              <a:rPr lang="fr-FR" dirty="0" smtClean="0"/>
              <a:t> </a:t>
            </a:r>
            <a:r>
              <a:rPr lang="fr-FR" dirty="0"/>
              <a:t>: </a:t>
            </a:r>
            <a:r>
              <a:rPr lang="fr-FR" dirty="0" err="1" smtClean="0"/>
              <a:t>decision</a:t>
            </a:r>
            <a:r>
              <a:rPr lang="fr-FR" dirty="0" smtClean="0"/>
              <a:t> </a:t>
            </a:r>
          </a:p>
          <a:p>
            <a:pPr marL="0" indent="0">
              <a:buNone/>
            </a:pPr>
            <a:r>
              <a:rPr lang="fr-FR" b="1" dirty="0" smtClean="0"/>
              <a:t>May 2007</a:t>
            </a:r>
            <a:r>
              <a:rPr lang="fr-FR" dirty="0" smtClean="0"/>
              <a:t> : </a:t>
            </a:r>
            <a:r>
              <a:rPr lang="fr-FR" dirty="0" err="1" smtClean="0"/>
              <a:t>definition</a:t>
            </a:r>
            <a:r>
              <a:rPr lang="fr-FR" dirty="0" smtClean="0"/>
              <a:t> of a ’</a:t>
            </a:r>
            <a:r>
              <a:rPr lang="fr-FR" dirty="0" err="1" smtClean="0"/>
              <a:t>strong</a:t>
            </a:r>
            <a:r>
              <a:rPr lang="fr-FR" dirty="0" smtClean="0"/>
              <a:t>’ mandate by the </a:t>
            </a:r>
            <a:r>
              <a:rPr lang="fr-FR" dirty="0" err="1" smtClean="0"/>
              <a:t>ULg</a:t>
            </a:r>
            <a:r>
              <a:rPr lang="fr-FR" dirty="0" smtClean="0"/>
              <a:t> </a:t>
            </a:r>
            <a:r>
              <a:rPr lang="fr-FR" dirty="0" err="1" smtClean="0"/>
              <a:t>Board</a:t>
            </a:r>
            <a:endParaRPr lang="fr-FR" dirty="0" smtClean="0"/>
          </a:p>
          <a:p>
            <a:pPr lvl="1"/>
            <a:endParaRPr lang="fr-BE" dirty="0" smtClean="0"/>
          </a:p>
          <a:p>
            <a:pPr lvl="1"/>
            <a:endParaRPr lang="fr-BE" dirty="0"/>
          </a:p>
          <a:p>
            <a:pPr lvl="1"/>
            <a:endParaRPr lang="fr-BE" dirty="0" smtClean="0"/>
          </a:p>
          <a:p>
            <a:pPr lvl="1"/>
            <a:endParaRPr lang="fr-BE" dirty="0"/>
          </a:p>
          <a:p>
            <a:pPr lvl="1"/>
            <a:endParaRPr lang="fr-BE" dirty="0" smtClean="0"/>
          </a:p>
          <a:p>
            <a:pPr lvl="1"/>
            <a:endParaRPr lang="fr-BE" dirty="0"/>
          </a:p>
          <a:p>
            <a:pPr lvl="1"/>
            <a:endParaRPr lang="fr-BE" dirty="0" smtClean="0"/>
          </a:p>
          <a:p>
            <a:pPr lvl="1"/>
            <a:endParaRPr lang="fr-BE" dirty="0" smtClean="0"/>
          </a:p>
          <a:p>
            <a:pPr lvl="1"/>
            <a:endParaRPr lang="fr-BE" dirty="0"/>
          </a:p>
          <a:p>
            <a:pPr lvl="1"/>
            <a:r>
              <a:rPr lang="fr-BE" b="1" dirty="0" smtClean="0"/>
              <a:t>A strong incentive</a:t>
            </a:r>
            <a:r>
              <a:rPr lang="fr-BE" dirty="0" smtClean="0"/>
              <a:t>: </a:t>
            </a:r>
            <a:r>
              <a:rPr lang="fr-BE" b="1" dirty="0" smtClean="0"/>
              <a:t>only those publications that are in ORBi will be taken into account in any evaluation, promotion, grant submission, etc</a:t>
            </a:r>
            <a:r>
              <a:rPr lang="fr-BE" dirty="0" smtClean="0"/>
              <a:t>…</a:t>
            </a:r>
            <a:endParaRPr lang="fr-BE" dirty="0"/>
          </a:p>
          <a:p>
            <a:pPr lvl="2"/>
            <a:endParaRPr lang="fr-FR" dirty="0" smtClean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1062517694"/>
              </p:ext>
            </p:extLst>
          </p:nvPr>
        </p:nvGraphicFramePr>
        <p:xfrm>
          <a:off x="559191" y="3013389"/>
          <a:ext cx="7452163" cy="18345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15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6986" y="904645"/>
            <a:ext cx="1155988" cy="44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574997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199" y="293538"/>
            <a:ext cx="6508377" cy="785306"/>
          </a:xfrm>
        </p:spPr>
        <p:txBody>
          <a:bodyPr/>
          <a:lstStyle/>
          <a:p>
            <a:r>
              <a:rPr lang="fr-FR" dirty="0" err="1" smtClean="0"/>
              <a:t>Convince</a:t>
            </a:r>
            <a:r>
              <a:rPr lang="fr-FR" dirty="0" smtClean="0"/>
              <a:t> 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199" y="1347128"/>
            <a:ext cx="6508377" cy="5296640"/>
          </a:xfrm>
        </p:spPr>
        <p:txBody>
          <a:bodyPr>
            <a:normAutofit fontScale="92500" lnSpcReduction="10000"/>
          </a:bodyPr>
          <a:lstStyle/>
          <a:p>
            <a:r>
              <a:rPr lang="fr-FR" b="1" dirty="0" err="1" smtClean="0"/>
              <a:t>Resistance</a:t>
            </a:r>
            <a:r>
              <a:rPr lang="fr-FR" b="1" dirty="0" smtClean="0"/>
              <a:t> :</a:t>
            </a:r>
            <a:r>
              <a:rPr lang="fr-FR" dirty="0" smtClean="0"/>
              <a:t> </a:t>
            </a:r>
          </a:p>
          <a:p>
            <a:pPr lvl="1"/>
            <a:r>
              <a:rPr lang="fr-FR" dirty="0" smtClean="0"/>
              <a:t>« </a:t>
            </a:r>
            <a:r>
              <a:rPr lang="fr-FR" dirty="0" err="1" smtClean="0"/>
              <a:t>Academic</a:t>
            </a:r>
            <a:r>
              <a:rPr lang="fr-FR" dirty="0" smtClean="0"/>
              <a:t> </a:t>
            </a:r>
            <a:r>
              <a:rPr lang="fr-FR" dirty="0" err="1" smtClean="0"/>
              <a:t>freedom</a:t>
            </a:r>
            <a:r>
              <a:rPr lang="fr-FR" dirty="0" smtClean="0"/>
              <a:t> »</a:t>
            </a:r>
            <a:endParaRPr lang="fr-FR" dirty="0" smtClean="0"/>
          </a:p>
          <a:p>
            <a:pPr lvl="1"/>
            <a:r>
              <a:rPr lang="fr-FR" dirty="0" smtClean="0"/>
              <a:t>Poor </a:t>
            </a:r>
            <a:r>
              <a:rPr lang="fr-FR" dirty="0" err="1" smtClean="0"/>
              <a:t>understanding</a:t>
            </a:r>
            <a:r>
              <a:rPr lang="fr-FR" dirty="0" smtClean="0"/>
              <a:t> of OA</a:t>
            </a:r>
          </a:p>
          <a:p>
            <a:pPr lvl="1"/>
            <a:r>
              <a:rPr lang="fr-FR" dirty="0" smtClean="0"/>
              <a:t>« A </a:t>
            </a:r>
            <a:r>
              <a:rPr lang="fr-FR" dirty="0" err="1" smtClean="0"/>
              <a:t>tedious</a:t>
            </a:r>
            <a:r>
              <a:rPr lang="fr-FR" dirty="0" smtClean="0"/>
              <a:t> </a:t>
            </a:r>
            <a:r>
              <a:rPr lang="fr-FR" dirty="0" err="1" smtClean="0"/>
              <a:t>task</a:t>
            </a:r>
            <a:r>
              <a:rPr lang="fr-FR" dirty="0" smtClean="0"/>
              <a:t> »</a:t>
            </a:r>
            <a:endParaRPr lang="fr-FR" dirty="0"/>
          </a:p>
          <a:p>
            <a:r>
              <a:rPr lang="fr-FR" b="1" dirty="0" err="1" smtClean="0"/>
              <a:t>Strengths</a:t>
            </a:r>
            <a:r>
              <a:rPr lang="fr-FR" b="1" dirty="0" smtClean="0"/>
              <a:t>:</a:t>
            </a:r>
          </a:p>
          <a:p>
            <a:pPr lvl="1"/>
            <a:r>
              <a:rPr lang="fr-FR" dirty="0" smtClean="0"/>
              <a:t>Official </a:t>
            </a:r>
            <a:r>
              <a:rPr lang="fr-FR" dirty="0" err="1" smtClean="0"/>
              <a:t>strategic</a:t>
            </a:r>
            <a:r>
              <a:rPr lang="fr-FR" dirty="0" smtClean="0"/>
              <a:t> </a:t>
            </a:r>
            <a:r>
              <a:rPr lang="fr-FR" dirty="0" err="1" smtClean="0"/>
              <a:t>institutional</a:t>
            </a:r>
            <a:r>
              <a:rPr lang="fr-FR" dirty="0" smtClean="0"/>
              <a:t> issue</a:t>
            </a:r>
          </a:p>
          <a:p>
            <a:pPr lvl="1"/>
            <a:r>
              <a:rPr lang="fr-FR" dirty="0" err="1" smtClean="0"/>
              <a:t>Coherent</a:t>
            </a:r>
            <a:r>
              <a:rPr lang="fr-FR" dirty="0" smtClean="0"/>
              <a:t> </a:t>
            </a:r>
            <a:r>
              <a:rPr lang="fr-FR" dirty="0" err="1" smtClean="0"/>
              <a:t>discourse</a:t>
            </a:r>
            <a:r>
              <a:rPr lang="fr-FR" dirty="0" smtClean="0"/>
              <a:t> and </a:t>
            </a:r>
            <a:r>
              <a:rPr lang="fr-FR" dirty="0" err="1" smtClean="0"/>
              <a:t>acts</a:t>
            </a:r>
            <a:endParaRPr lang="fr-FR" dirty="0" smtClean="0"/>
          </a:p>
          <a:p>
            <a:pPr lvl="1"/>
            <a:r>
              <a:rPr lang="fr-FR" dirty="0" err="1" smtClean="0"/>
              <a:t>Work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key</a:t>
            </a:r>
            <a:r>
              <a:rPr lang="fr-FR" dirty="0" smtClean="0"/>
              <a:t> </a:t>
            </a:r>
            <a:r>
              <a:rPr lang="fr-FR" dirty="0" err="1" smtClean="0"/>
              <a:t>actors</a:t>
            </a:r>
            <a:endParaRPr lang="fr-FR" dirty="0" smtClean="0"/>
          </a:p>
          <a:p>
            <a:pPr lvl="2"/>
            <a:r>
              <a:rPr lang="fr-FR" dirty="0" smtClean="0"/>
              <a:t>Pilot groups</a:t>
            </a:r>
          </a:p>
          <a:p>
            <a:pPr lvl="2"/>
            <a:r>
              <a:rPr lang="fr-FR" dirty="0" err="1" smtClean="0"/>
              <a:t>Pick</a:t>
            </a:r>
            <a:r>
              <a:rPr lang="fr-FR" dirty="0" smtClean="0"/>
              <a:t> </a:t>
            </a:r>
            <a:r>
              <a:rPr lang="fr-FR" dirty="0" err="1" smtClean="0"/>
              <a:t>any</a:t>
            </a:r>
            <a:r>
              <a:rPr lang="fr-FR" dirty="0" smtClean="0"/>
              <a:t> </a:t>
            </a:r>
            <a:r>
              <a:rPr lang="fr-FR" dirty="0" err="1" smtClean="0"/>
              <a:t>opportunity</a:t>
            </a:r>
            <a:r>
              <a:rPr lang="fr-FR" dirty="0"/>
              <a:t> </a:t>
            </a:r>
            <a:r>
              <a:rPr lang="fr-FR" dirty="0" smtClean="0"/>
              <a:t>(</a:t>
            </a:r>
            <a:r>
              <a:rPr lang="fr-FR" dirty="0" err="1"/>
              <a:t>e</a:t>
            </a:r>
            <a:r>
              <a:rPr lang="fr-FR" dirty="0" err="1" smtClean="0"/>
              <a:t>valuation</a:t>
            </a:r>
            <a:r>
              <a:rPr lang="fr-FR" dirty="0" smtClean="0"/>
              <a:t> by EUA, </a:t>
            </a:r>
            <a:r>
              <a:rPr lang="fr-FR" dirty="0" err="1" smtClean="0"/>
              <a:t>assessments</a:t>
            </a:r>
            <a:r>
              <a:rPr lang="fr-FR" dirty="0" smtClean="0"/>
              <a:t>, etc…</a:t>
            </a:r>
            <a:r>
              <a:rPr lang="fr-FR" dirty="0"/>
              <a:t>)</a:t>
            </a:r>
          </a:p>
          <a:p>
            <a:pPr lvl="1"/>
            <a:r>
              <a:rPr lang="fr-FR" dirty="0" err="1" smtClean="0"/>
              <a:t>Development</a:t>
            </a:r>
            <a:r>
              <a:rPr lang="fr-FR" dirty="0" smtClean="0"/>
              <a:t> of a </a:t>
            </a:r>
            <a:r>
              <a:rPr lang="fr-FR" dirty="0" err="1" smtClean="0"/>
              <a:t>tailor</a:t>
            </a:r>
            <a:r>
              <a:rPr lang="fr-FR" dirty="0" smtClean="0"/>
              <a:t>-made </a:t>
            </a:r>
            <a:r>
              <a:rPr lang="fr-FR" dirty="0" err="1" smtClean="0"/>
              <a:t>tool</a:t>
            </a:r>
            <a:endParaRPr lang="fr-FR" dirty="0"/>
          </a:p>
          <a:p>
            <a:r>
              <a:rPr lang="fr-FR" b="1" dirty="0" smtClean="0"/>
              <a:t>Actions</a:t>
            </a:r>
          </a:p>
          <a:p>
            <a:pPr lvl="1"/>
            <a:r>
              <a:rPr lang="fr-FR" dirty="0"/>
              <a:t>Intense Communication </a:t>
            </a:r>
            <a:r>
              <a:rPr lang="fr-FR" dirty="0" err="1"/>
              <a:t>mostly</a:t>
            </a:r>
            <a:r>
              <a:rPr lang="fr-FR" dirty="0"/>
              <a:t> by the </a:t>
            </a:r>
            <a:r>
              <a:rPr lang="fr-FR" dirty="0" err="1"/>
              <a:t>Rector</a:t>
            </a:r>
            <a:r>
              <a:rPr lang="fr-FR" dirty="0"/>
              <a:t> (blog</a:t>
            </a:r>
            <a:r>
              <a:rPr lang="fr-FR"/>
              <a:t>…</a:t>
            </a:r>
            <a:r>
              <a:rPr lang="fr-FR" smtClean="0"/>
              <a:t>)</a:t>
            </a:r>
          </a:p>
          <a:p>
            <a:pPr lvl="1"/>
            <a:r>
              <a:rPr lang="fr-FR" smtClean="0"/>
              <a:t> </a:t>
            </a:r>
            <a:r>
              <a:rPr lang="fr-FR" smtClean="0"/>
              <a:t>Direct </a:t>
            </a:r>
            <a:r>
              <a:rPr lang="fr-FR" dirty="0" err="1" smtClean="0"/>
              <a:t>link</a:t>
            </a:r>
            <a:r>
              <a:rPr lang="fr-FR" dirty="0" smtClean="0"/>
              <a:t> in </a:t>
            </a:r>
            <a:r>
              <a:rPr lang="fr-FR" dirty="0" err="1" smtClean="0"/>
              <a:t>University</a:t>
            </a:r>
            <a:r>
              <a:rPr lang="fr-FR" dirty="0" smtClean="0"/>
              <a:t> on line </a:t>
            </a:r>
            <a:r>
              <a:rPr lang="fr-FR" dirty="0" err="1" smtClean="0"/>
              <a:t>address</a:t>
            </a:r>
            <a:r>
              <a:rPr lang="fr-FR" dirty="0" smtClean="0"/>
              <a:t>/phone book</a:t>
            </a:r>
          </a:p>
          <a:p>
            <a:pPr lvl="1"/>
            <a:r>
              <a:rPr lang="fr-FR" dirty="0" smtClean="0"/>
              <a:t>« Hit Parade » of </a:t>
            </a:r>
            <a:r>
              <a:rPr lang="fr-FR" dirty="0" err="1" smtClean="0"/>
              <a:t>deposits</a:t>
            </a:r>
            <a:r>
              <a:rPr lang="fr-FR" dirty="0" smtClean="0"/>
              <a:t>, </a:t>
            </a:r>
            <a:r>
              <a:rPr lang="fr-FR" dirty="0" err="1" smtClean="0"/>
              <a:t>visits</a:t>
            </a:r>
            <a:r>
              <a:rPr lang="fr-FR" dirty="0" smtClean="0"/>
              <a:t> and </a:t>
            </a:r>
            <a:r>
              <a:rPr lang="fr-FR" dirty="0" err="1" smtClean="0"/>
              <a:t>downloads</a:t>
            </a:r>
            <a:endParaRPr lang="fr-FR" dirty="0" smtClean="0"/>
          </a:p>
          <a:p>
            <a:pPr lvl="1"/>
            <a:endParaRPr lang="fr-FR" dirty="0" smtClean="0"/>
          </a:p>
        </p:txBody>
      </p:sp>
      <p:pic>
        <p:nvPicPr>
          <p:cNvPr id="4" name="Picture 15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6986" y="904645"/>
            <a:ext cx="1155988" cy="44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582109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199" y="293537"/>
            <a:ext cx="6508377" cy="1526633"/>
          </a:xfrm>
        </p:spPr>
        <p:txBody>
          <a:bodyPr/>
          <a:lstStyle/>
          <a:p>
            <a:r>
              <a:rPr lang="fr-FR" dirty="0" err="1" smtClean="0"/>
              <a:t>Development</a:t>
            </a:r>
            <a:r>
              <a:rPr lang="fr-FR" dirty="0" smtClean="0"/>
              <a:t> of </a:t>
            </a:r>
            <a:r>
              <a:rPr lang="fr-FR" dirty="0" err="1" smtClean="0"/>
              <a:t>ORBi</a:t>
            </a:r>
            <a:r>
              <a:rPr lang="fr-FR" dirty="0" smtClean="0"/>
              <a:t> :</a:t>
            </a:r>
            <a:br>
              <a:rPr lang="fr-FR" dirty="0" smtClean="0"/>
            </a:br>
            <a:r>
              <a:rPr lang="fr-FR" dirty="0" smtClean="0"/>
              <a:t>more </a:t>
            </a:r>
            <a:r>
              <a:rPr lang="fr-FR" dirty="0" err="1" smtClean="0"/>
              <a:t>than</a:t>
            </a:r>
            <a:r>
              <a:rPr lang="fr-FR" dirty="0" smtClean="0"/>
              <a:t> a technique, a </a:t>
            </a:r>
            <a:r>
              <a:rPr lang="fr-FR" dirty="0" err="1" smtClean="0"/>
              <a:t>whole</a:t>
            </a:r>
            <a:r>
              <a:rPr lang="fr-FR" dirty="0" smtClean="0"/>
              <a:t> concept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199" y="1881482"/>
            <a:ext cx="8547101" cy="4976518"/>
          </a:xfrm>
        </p:spPr>
        <p:txBody>
          <a:bodyPr>
            <a:normAutofit lnSpcReduction="10000"/>
          </a:bodyPr>
          <a:lstStyle/>
          <a:p>
            <a:r>
              <a:rPr lang="fr-FR" dirty="0" smtClean="0"/>
              <a:t>Put the </a:t>
            </a:r>
            <a:r>
              <a:rPr lang="fr-FR" b="1" dirty="0" err="1" smtClean="0"/>
              <a:t>author</a:t>
            </a:r>
            <a:r>
              <a:rPr lang="fr-FR" dirty="0" smtClean="0"/>
              <a:t> </a:t>
            </a:r>
            <a:r>
              <a:rPr lang="fr-FR" dirty="0" err="1" smtClean="0"/>
              <a:t>at</a:t>
            </a:r>
            <a:r>
              <a:rPr lang="fr-FR" dirty="0" smtClean="0"/>
              <a:t> the </a:t>
            </a:r>
            <a:r>
              <a:rPr lang="fr-FR" dirty="0" err="1" smtClean="0"/>
              <a:t>core</a:t>
            </a:r>
            <a:r>
              <a:rPr lang="fr-FR" dirty="0" smtClean="0"/>
              <a:t> : </a:t>
            </a:r>
            <a:r>
              <a:rPr lang="fr-FR" b="1" dirty="0" err="1" smtClean="0"/>
              <a:t>concerned</a:t>
            </a:r>
            <a:r>
              <a:rPr lang="fr-FR" dirty="0" smtClean="0"/>
              <a:t> AND </a:t>
            </a:r>
            <a:r>
              <a:rPr lang="fr-FR" b="1" dirty="0" err="1" smtClean="0"/>
              <a:t>responsible</a:t>
            </a:r>
            <a:endParaRPr lang="fr-FR" b="1" dirty="0"/>
          </a:p>
          <a:p>
            <a:r>
              <a:rPr lang="fr-FR" b="1" dirty="0" err="1" smtClean="0"/>
              <a:t>Reduce</a:t>
            </a:r>
            <a:r>
              <a:rPr lang="fr-FR" b="1" dirty="0" smtClean="0"/>
              <a:t> </a:t>
            </a:r>
            <a:r>
              <a:rPr lang="fr-FR" b="1" dirty="0" err="1" smtClean="0"/>
              <a:t>constraints</a:t>
            </a:r>
            <a:endParaRPr lang="fr-FR" b="1" dirty="0" smtClean="0"/>
          </a:p>
          <a:p>
            <a:pPr lvl="1"/>
            <a:r>
              <a:rPr lang="fr-FR" dirty="0" err="1" smtClean="0"/>
              <a:t>Work</a:t>
            </a:r>
            <a:r>
              <a:rPr lang="fr-FR" dirty="0" smtClean="0"/>
              <a:t> sharing </a:t>
            </a:r>
            <a:r>
              <a:rPr lang="fr-FR" dirty="0" err="1" smtClean="0"/>
              <a:t>between</a:t>
            </a:r>
            <a:r>
              <a:rPr lang="fr-FR" dirty="0" smtClean="0"/>
              <a:t> </a:t>
            </a:r>
            <a:r>
              <a:rPr lang="fr-FR" dirty="0" err="1" smtClean="0"/>
              <a:t>ULg</a:t>
            </a:r>
            <a:r>
              <a:rPr lang="fr-FR" dirty="0" smtClean="0"/>
              <a:t> </a:t>
            </a:r>
            <a:r>
              <a:rPr lang="fr-FR" dirty="0" err="1" smtClean="0"/>
              <a:t>authors</a:t>
            </a:r>
            <a:endParaRPr lang="fr-FR" dirty="0" smtClean="0"/>
          </a:p>
          <a:p>
            <a:pPr lvl="1"/>
            <a:r>
              <a:rPr lang="fr-FR" dirty="0" smtClean="0"/>
              <a:t>User-</a:t>
            </a:r>
            <a:r>
              <a:rPr lang="fr-FR" dirty="0" err="1" smtClean="0"/>
              <a:t>friendliness</a:t>
            </a:r>
            <a:endParaRPr lang="fr-FR" dirty="0" smtClean="0"/>
          </a:p>
          <a:p>
            <a:pPr lvl="1"/>
            <a:r>
              <a:rPr lang="fr-FR" dirty="0" err="1" smtClean="0"/>
              <a:t>Think</a:t>
            </a:r>
            <a:r>
              <a:rPr lang="fr-FR" dirty="0" smtClean="0"/>
              <a:t> over the </a:t>
            </a:r>
            <a:r>
              <a:rPr lang="fr-FR" dirty="0" err="1" smtClean="0"/>
              <a:t>whole</a:t>
            </a:r>
            <a:r>
              <a:rPr lang="fr-FR" dirty="0" smtClean="0"/>
              <a:t> </a:t>
            </a:r>
            <a:r>
              <a:rPr lang="fr-FR" dirty="0" err="1" smtClean="0"/>
              <a:t>deposit</a:t>
            </a:r>
            <a:r>
              <a:rPr lang="fr-FR" dirty="0" smtClean="0"/>
              <a:t> </a:t>
            </a:r>
            <a:r>
              <a:rPr lang="fr-FR" dirty="0" err="1" smtClean="0"/>
              <a:t>process</a:t>
            </a:r>
            <a:endParaRPr lang="fr-FR" dirty="0" smtClean="0"/>
          </a:p>
          <a:p>
            <a:pPr lvl="1"/>
            <a:endParaRPr lang="fr-FR" dirty="0" smtClean="0"/>
          </a:p>
          <a:p>
            <a:pPr lvl="1"/>
            <a:r>
              <a:rPr lang="fr-FR" dirty="0" err="1" smtClean="0"/>
              <a:t>Pre</a:t>
            </a:r>
            <a:r>
              <a:rPr lang="fr-FR" dirty="0" smtClean="0"/>
              <a:t>-import &amp; import( </a:t>
            </a:r>
            <a:r>
              <a:rPr lang="fr-FR" dirty="0" err="1" smtClean="0"/>
              <a:t>PubMed</a:t>
            </a:r>
            <a:r>
              <a:rPr lang="fr-FR" dirty="0" smtClean="0"/>
              <a:t>, WOS, Scopus, Nasa, EndNote, </a:t>
            </a:r>
            <a:r>
              <a:rPr lang="fr-FR" dirty="0" err="1" smtClean="0"/>
              <a:t>BibTex</a:t>
            </a:r>
            <a:r>
              <a:rPr lang="fr-FR" dirty="0" smtClean="0"/>
              <a:t>…)</a:t>
            </a:r>
          </a:p>
          <a:p>
            <a:pPr lvl="1"/>
            <a:endParaRPr lang="fr-FR" dirty="0" smtClean="0"/>
          </a:p>
          <a:p>
            <a:pPr lvl="1"/>
            <a:r>
              <a:rPr lang="fr-FR" b="1" dirty="0" smtClean="0"/>
              <a:t>Coaching</a:t>
            </a:r>
            <a:r>
              <a:rPr lang="fr-FR" dirty="0" smtClean="0"/>
              <a:t>:</a:t>
            </a:r>
            <a:endParaRPr lang="fr-FR" dirty="0"/>
          </a:p>
          <a:p>
            <a:pPr lvl="2"/>
            <a:r>
              <a:rPr lang="fr-FR" dirty="0" err="1" smtClean="0"/>
              <a:t>Automatic</a:t>
            </a:r>
            <a:r>
              <a:rPr lang="fr-FR" dirty="0" smtClean="0"/>
              <a:t> and </a:t>
            </a:r>
            <a:r>
              <a:rPr lang="fr-FR" dirty="0" err="1" smtClean="0"/>
              <a:t>contextual</a:t>
            </a:r>
            <a:r>
              <a:rPr lang="fr-FR" dirty="0" smtClean="0"/>
              <a:t> help</a:t>
            </a:r>
          </a:p>
          <a:p>
            <a:pPr lvl="2"/>
            <a:r>
              <a:rPr lang="fr-FR" dirty="0" err="1" smtClean="0"/>
              <a:t>Users</a:t>
            </a:r>
            <a:r>
              <a:rPr lang="fr-FR" dirty="0" smtClean="0"/>
              <a:t>’ guides</a:t>
            </a:r>
          </a:p>
          <a:p>
            <a:pPr lvl="2"/>
            <a:r>
              <a:rPr lang="fr-FR" dirty="0" err="1" smtClean="0"/>
              <a:t>Legal</a:t>
            </a:r>
            <a:r>
              <a:rPr lang="fr-FR" dirty="0" smtClean="0"/>
              <a:t> help</a:t>
            </a:r>
          </a:p>
          <a:p>
            <a:pPr lvl="2"/>
            <a:r>
              <a:rPr lang="fr-FR" dirty="0" smtClean="0"/>
              <a:t>Training</a:t>
            </a:r>
          </a:p>
          <a:p>
            <a:pPr lvl="2"/>
            <a:r>
              <a:rPr lang="fr-FR" dirty="0" smtClean="0"/>
              <a:t>Interactive Hot Line</a:t>
            </a:r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3725" y="4686300"/>
            <a:ext cx="2230575" cy="1498600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6" name="Picture 15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6986" y="904645"/>
            <a:ext cx="1155988" cy="44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008264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199" y="293537"/>
            <a:ext cx="6508377" cy="1587945"/>
          </a:xfrm>
        </p:spPr>
        <p:txBody>
          <a:bodyPr/>
          <a:lstStyle/>
          <a:p>
            <a:r>
              <a:rPr lang="fr-FR" dirty="0" err="1"/>
              <a:t>Development</a:t>
            </a:r>
            <a:r>
              <a:rPr lang="fr-FR" dirty="0"/>
              <a:t> of </a:t>
            </a:r>
            <a:r>
              <a:rPr lang="fr-FR" dirty="0" err="1"/>
              <a:t>ORBi</a:t>
            </a:r>
            <a:r>
              <a:rPr lang="fr-FR" dirty="0"/>
              <a:t> :</a:t>
            </a:r>
            <a:br>
              <a:rPr lang="fr-FR" dirty="0"/>
            </a:br>
            <a:r>
              <a:rPr lang="fr-FR" dirty="0"/>
              <a:t>more </a:t>
            </a:r>
            <a:r>
              <a:rPr lang="fr-FR" dirty="0" err="1"/>
              <a:t>than</a:t>
            </a:r>
            <a:r>
              <a:rPr lang="fr-FR" dirty="0"/>
              <a:t> a technique, a </a:t>
            </a:r>
            <a:r>
              <a:rPr lang="fr-FR" dirty="0" err="1" smtClean="0"/>
              <a:t>whole</a:t>
            </a:r>
            <a:r>
              <a:rPr lang="fr-FR" dirty="0" smtClean="0"/>
              <a:t> concept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199" y="1881482"/>
            <a:ext cx="8547101" cy="4849518"/>
          </a:xfrm>
        </p:spPr>
        <p:txBody>
          <a:bodyPr>
            <a:normAutofit fontScale="92500" lnSpcReduction="20000"/>
          </a:bodyPr>
          <a:lstStyle/>
          <a:p>
            <a:r>
              <a:rPr lang="fr-FR" b="1" dirty="0" err="1" smtClean="0"/>
              <a:t>Transversality</a:t>
            </a:r>
            <a:endParaRPr lang="fr-FR" b="1" dirty="0"/>
          </a:p>
          <a:p>
            <a:pPr lvl="1"/>
            <a:r>
              <a:rPr lang="fr-FR" dirty="0" smtClean="0"/>
              <a:t>Links to sources</a:t>
            </a:r>
          </a:p>
          <a:p>
            <a:r>
              <a:rPr lang="fr-FR" dirty="0" smtClean="0"/>
              <a:t>Value-</a:t>
            </a:r>
            <a:r>
              <a:rPr lang="fr-FR" dirty="0" err="1" smtClean="0"/>
              <a:t>added</a:t>
            </a:r>
            <a:r>
              <a:rPr lang="fr-FR" dirty="0" smtClean="0"/>
              <a:t> Services : </a:t>
            </a:r>
            <a:r>
              <a:rPr lang="fr-FR" b="1" dirty="0" smtClean="0"/>
              <a:t>maximise </a:t>
            </a:r>
            <a:r>
              <a:rPr lang="fr-FR" b="1" dirty="0" err="1" smtClean="0"/>
              <a:t>benefits</a:t>
            </a:r>
            <a:endParaRPr lang="fr-FR" b="1" dirty="0"/>
          </a:p>
          <a:p>
            <a:pPr lvl="1"/>
            <a:r>
              <a:rPr lang="fr-FR" dirty="0"/>
              <a:t>L</a:t>
            </a:r>
            <a:r>
              <a:rPr lang="fr-FR" dirty="0" smtClean="0"/>
              <a:t>ong </a:t>
            </a:r>
            <a:r>
              <a:rPr lang="fr-FR" dirty="0" err="1" smtClean="0"/>
              <a:t>term</a:t>
            </a:r>
            <a:r>
              <a:rPr lang="fr-FR" dirty="0" smtClean="0"/>
              <a:t> </a:t>
            </a:r>
            <a:r>
              <a:rPr lang="fr-FR" dirty="0" err="1" smtClean="0"/>
              <a:t>storage</a:t>
            </a:r>
            <a:endParaRPr lang="fr-FR" dirty="0"/>
          </a:p>
          <a:p>
            <a:pPr lvl="1"/>
            <a:r>
              <a:rPr lang="fr-FR" dirty="0"/>
              <a:t>S</a:t>
            </a:r>
            <a:r>
              <a:rPr lang="fr-FR" dirty="0" smtClean="0"/>
              <a:t>tatistiques</a:t>
            </a:r>
            <a:r>
              <a:rPr lang="fr-FR" dirty="0"/>
              <a:t>, </a:t>
            </a:r>
            <a:r>
              <a:rPr lang="fr-FR" dirty="0" err="1" smtClean="0"/>
              <a:t>metrics</a:t>
            </a:r>
            <a:r>
              <a:rPr lang="fr-FR" dirty="0" smtClean="0"/>
              <a:t> (IF, IF5, </a:t>
            </a:r>
            <a:r>
              <a:rPr lang="fr-FR" dirty="0" err="1" smtClean="0"/>
              <a:t>Eigenfactor</a:t>
            </a:r>
            <a:r>
              <a:rPr lang="fr-FR" dirty="0" smtClean="0"/>
              <a:t>, citation indexes, h-index…</a:t>
            </a:r>
            <a:r>
              <a:rPr lang="fr-FR" dirty="0"/>
              <a:t>)</a:t>
            </a:r>
          </a:p>
          <a:p>
            <a:pPr lvl="1"/>
            <a:r>
              <a:rPr lang="fr-FR" dirty="0" smtClean="0"/>
              <a:t>By-</a:t>
            </a:r>
            <a:r>
              <a:rPr lang="fr-FR" dirty="0" err="1" smtClean="0"/>
              <a:t>products</a:t>
            </a:r>
            <a:endParaRPr lang="fr-FR" dirty="0"/>
          </a:p>
          <a:p>
            <a:pPr lvl="2"/>
            <a:r>
              <a:rPr lang="fr-FR" dirty="0" smtClean="0"/>
              <a:t>Reports (</a:t>
            </a:r>
            <a:r>
              <a:rPr lang="fr-FR" dirty="0" err="1" smtClean="0"/>
              <a:t>adapted</a:t>
            </a:r>
            <a:r>
              <a:rPr lang="fr-FR" dirty="0" smtClean="0"/>
              <a:t> to disciplines)</a:t>
            </a:r>
            <a:endParaRPr lang="fr-FR" dirty="0"/>
          </a:p>
          <a:p>
            <a:pPr lvl="2"/>
            <a:r>
              <a:rPr lang="fr-FR" i="1" dirty="0" smtClean="0"/>
              <a:t>‘</a:t>
            </a:r>
            <a:r>
              <a:rPr lang="fr-FR" i="1" dirty="0" err="1" smtClean="0"/>
              <a:t>Widget</a:t>
            </a:r>
            <a:r>
              <a:rPr lang="fr-FR" i="1" dirty="0" smtClean="0"/>
              <a:t>’</a:t>
            </a:r>
            <a:r>
              <a:rPr lang="fr-FR" dirty="0" smtClean="0"/>
              <a:t> for </a:t>
            </a:r>
            <a:r>
              <a:rPr lang="fr-FR" dirty="0" err="1" smtClean="0"/>
              <a:t>personal</a:t>
            </a:r>
            <a:r>
              <a:rPr lang="fr-FR" dirty="0" smtClean="0"/>
              <a:t> pages</a:t>
            </a:r>
            <a:endParaRPr lang="fr-FR" dirty="0"/>
          </a:p>
          <a:p>
            <a:pPr lvl="2"/>
            <a:r>
              <a:rPr lang="fr-FR" dirty="0" smtClean="0"/>
              <a:t>…</a:t>
            </a:r>
          </a:p>
          <a:p>
            <a:pPr lvl="1"/>
            <a:r>
              <a:rPr lang="fr-FR" dirty="0" smtClean="0"/>
              <a:t>Management of ‘</a:t>
            </a:r>
            <a:r>
              <a:rPr lang="fr-FR" i="1" dirty="0" err="1" smtClean="0"/>
              <a:t>request</a:t>
            </a:r>
            <a:r>
              <a:rPr lang="fr-FR" i="1" dirty="0" smtClean="0"/>
              <a:t> a </a:t>
            </a:r>
            <a:r>
              <a:rPr lang="fr-FR" i="1" dirty="0" err="1" smtClean="0"/>
              <a:t>print</a:t>
            </a:r>
            <a:r>
              <a:rPr lang="fr-FR" i="1" dirty="0" smtClean="0"/>
              <a:t>’</a:t>
            </a:r>
          </a:p>
          <a:p>
            <a:pPr lvl="1"/>
            <a:r>
              <a:rPr lang="fr-FR" dirty="0" smtClean="0"/>
              <a:t>Coordination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Funding</a:t>
            </a:r>
            <a:r>
              <a:rPr lang="fr-FR" dirty="0" smtClean="0"/>
              <a:t> </a:t>
            </a:r>
            <a:r>
              <a:rPr lang="fr-FR" dirty="0" err="1" smtClean="0"/>
              <a:t>Agencies</a:t>
            </a:r>
            <a:endParaRPr lang="fr-FR" dirty="0" smtClean="0"/>
          </a:p>
          <a:p>
            <a:r>
              <a:rPr lang="fr-FR" b="1" dirty="0" smtClean="0"/>
              <a:t>Communication</a:t>
            </a:r>
          </a:p>
          <a:p>
            <a:pPr lvl="1"/>
            <a:r>
              <a:rPr lang="fr-FR" dirty="0" err="1" smtClean="0"/>
              <a:t>ORBi</a:t>
            </a:r>
            <a:r>
              <a:rPr lang="fr-FR" dirty="0" smtClean="0"/>
              <a:t> News, </a:t>
            </a:r>
            <a:r>
              <a:rPr lang="fr-FR" dirty="0" err="1" smtClean="0"/>
              <a:t>institutional</a:t>
            </a:r>
            <a:r>
              <a:rPr lang="fr-FR" dirty="0" smtClean="0"/>
              <a:t> </a:t>
            </a:r>
            <a:r>
              <a:rPr lang="fr-FR" dirty="0" err="1" smtClean="0"/>
              <a:t>publicity</a:t>
            </a:r>
            <a:endParaRPr lang="fr-FR" dirty="0" smtClean="0"/>
          </a:p>
          <a:p>
            <a:pPr lvl="1"/>
            <a:r>
              <a:rPr lang="fr-FR" i="1" dirty="0" smtClean="0"/>
              <a:t>‘Flyers’</a:t>
            </a:r>
          </a:p>
          <a:p>
            <a:pPr lvl="1"/>
            <a:r>
              <a:rPr lang="fr-FR" dirty="0" err="1" smtClean="0"/>
              <a:t>ORBi</a:t>
            </a:r>
            <a:r>
              <a:rPr lang="fr-FR" dirty="0" smtClean="0"/>
              <a:t> </a:t>
            </a:r>
            <a:r>
              <a:rPr lang="fr-FR" i="1" dirty="0" smtClean="0"/>
              <a:t>Mails</a:t>
            </a:r>
            <a:r>
              <a:rPr lang="fr-FR" dirty="0" smtClean="0"/>
              <a:t> : « </a:t>
            </a:r>
            <a:r>
              <a:rPr lang="fr-FR" i="1" dirty="0" err="1" smtClean="0"/>
              <a:t>buzz</a:t>
            </a:r>
            <a:r>
              <a:rPr lang="fr-FR" i="1" dirty="0" smtClean="0"/>
              <a:t> </a:t>
            </a:r>
            <a:r>
              <a:rPr lang="fr-FR" i="1" dirty="0" err="1" smtClean="0"/>
              <a:t>effect</a:t>
            </a:r>
            <a:r>
              <a:rPr lang="fr-FR" dirty="0" smtClean="0"/>
              <a:t> » !</a:t>
            </a:r>
          </a:p>
          <a:p>
            <a:pPr lvl="1"/>
            <a:endParaRPr lang="fr-FR" b="1" dirty="0" smtClean="0"/>
          </a:p>
          <a:p>
            <a:endParaRPr lang="fr-FR" dirty="0"/>
          </a:p>
          <a:p>
            <a:endParaRPr lang="fr-FR" dirty="0"/>
          </a:p>
        </p:txBody>
      </p:sp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1049907852"/>
              </p:ext>
            </p:extLst>
          </p:nvPr>
        </p:nvGraphicFramePr>
        <p:xfrm>
          <a:off x="4584700" y="4290452"/>
          <a:ext cx="4635500" cy="20087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15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6986" y="904645"/>
            <a:ext cx="1155988" cy="44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499612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Plaza">
  <a:themeElements>
    <a:clrScheme name="Personnalisée 5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0099CC"/>
      </a:hlink>
      <a:folHlink>
        <a:srgbClr val="A0E7FB"/>
      </a:folHlink>
    </a:clrScheme>
    <a:fontScheme name="Plaza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laza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0000"/>
                <a:satMod val="120000"/>
              </a:schemeClr>
            </a:gs>
            <a:gs pos="35000">
              <a:schemeClr val="phClr">
                <a:shade val="100000"/>
                <a:satMod val="150000"/>
              </a:schemeClr>
            </a:gs>
            <a:gs pos="70000">
              <a:schemeClr val="phClr">
                <a:tint val="100000"/>
                <a:shade val="100000"/>
                <a:satMod val="200000"/>
                <a:greenMod val="100000"/>
              </a:schemeClr>
            </a:gs>
            <a:gs pos="100000">
              <a:schemeClr val="phClr"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190500" dist="63500" dir="5400000">
              <a:srgbClr val="FFFFFF">
                <a:alpha val="65000"/>
              </a:srgbClr>
            </a:innerShdw>
          </a:effectLst>
          <a:scene3d>
            <a:camera prst="orthographicFront">
              <a:rot lat="0" lon="0" rev="0"/>
            </a:camera>
            <a:lightRig rig="twoPt" dir="r">
              <a:rot lat="0" lon="0" rev="6000000"/>
            </a:lightRig>
          </a:scene3d>
          <a:sp3d prstMaterial="matte">
            <a:bevelT w="0" h="0" prst="relaxedInset"/>
          </a:sp3d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88900" dist="38100" dir="6600000" sx="101000" sy="101000" rotWithShape="0">
              <a:srgbClr val="000000">
                <a:alpha val="50000"/>
              </a:srgbClr>
            </a:outerShdw>
          </a:effectLst>
          <a:scene3d>
            <a:camera prst="perspectiveFront" fov="3000000"/>
            <a:lightRig rig="morning" dir="tl">
              <a:rot lat="0" lon="0" rev="1800000"/>
            </a:lightRig>
          </a:scene3d>
          <a:sp3d contourW="38100" prstMaterial="softEdge">
            <a:bevelT w="25400" h="38100"/>
            <a:contourClr>
              <a:schemeClr val="phClr">
                <a:tint val="6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Plaza.thmx</Template>
  <TotalTime>2752</TotalTime>
  <Words>1115</Words>
  <Application>Microsoft Macintosh PowerPoint</Application>
  <PresentationFormat>Présentation à l'écran (4:3)</PresentationFormat>
  <Paragraphs>266</Paragraphs>
  <Slides>25</Slides>
  <Notes>5</Notes>
  <HiddenSlides>1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25</vt:i4>
      </vt:variant>
    </vt:vector>
  </HeadingPairs>
  <TitlesOfParts>
    <vt:vector size="26" baseType="lpstr">
      <vt:lpstr>Plaza</vt:lpstr>
      <vt:lpstr>OA at Liège University : the ORBi gamble</vt:lpstr>
      <vt:lpstr>OA@ULg : Why ?</vt:lpstr>
      <vt:lpstr>OA@ULg : Why ?</vt:lpstr>
      <vt:lpstr>OA@ULg</vt:lpstr>
      <vt:lpstr>Open Repository and Bibliography</vt:lpstr>
      <vt:lpstr>The ULg mandate</vt:lpstr>
      <vt:lpstr>Convince ?</vt:lpstr>
      <vt:lpstr>Development of ORBi : more than a technique, a whole concept</vt:lpstr>
      <vt:lpstr>Development of ORBi : more than a technique, a whole concept</vt:lpstr>
      <vt:lpstr>Development of ORBi : more than a technique, a whole concept</vt:lpstr>
      <vt:lpstr>The role of the « back office »: Quality Control</vt:lpstr>
      <vt:lpstr>First reactions at launching (november 2008)</vt:lpstr>
      <vt:lpstr> 4 years later… </vt:lpstr>
      <vt:lpstr>Results : Evolution of the deposits</vt:lpstr>
      <vt:lpstr>Results : Evolution of the deposits</vt:lpstr>
      <vt:lpstr>Results : Evolution of the deposits</vt:lpstr>
      <vt:lpstr>Results : Evolution of the deposits</vt:lpstr>
      <vt:lpstr>ORBi in 2012 Is Access Open ?</vt:lpstr>
      <vt:lpstr>ORBi in 2012 Better reach ?</vt:lpstr>
      <vt:lpstr>ORBi in 2012 Better reach ?</vt:lpstr>
      <vt:lpstr>Résultats Bénéfices : plus cités ?</vt:lpstr>
      <vt:lpstr>What’next ?</vt:lpstr>
      <vt:lpstr>Et encore…</vt:lpstr>
      <vt:lpstr>Proselytism ?</vt:lpstr>
      <vt:lpstr>Présentation PowerPoint</vt:lpstr>
    </vt:vector>
  </TitlesOfParts>
  <Manager/>
  <Company>Université de Liège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ORBi : pari tenu ?</dc:title>
  <dc:subject/>
  <dc:creator>Paul Thirion</dc:creator>
  <cp:keywords/>
  <dc:description/>
  <cp:lastModifiedBy>Bernard Rentier</cp:lastModifiedBy>
  <cp:revision>52</cp:revision>
  <dcterms:created xsi:type="dcterms:W3CDTF">2012-10-15T11:05:59Z</dcterms:created>
  <dcterms:modified xsi:type="dcterms:W3CDTF">2012-10-21T07:54:55Z</dcterms:modified>
  <cp:category/>
</cp:coreProperties>
</file>