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17" r:id="rId2"/>
    <p:sldId id="459" r:id="rId3"/>
    <p:sldId id="460" r:id="rId4"/>
    <p:sldId id="462" r:id="rId5"/>
    <p:sldId id="463" r:id="rId6"/>
    <p:sldId id="461" r:id="rId7"/>
    <p:sldId id="445" r:id="rId8"/>
    <p:sldId id="428" r:id="rId9"/>
    <p:sldId id="464" r:id="rId10"/>
    <p:sldId id="455" r:id="rId11"/>
    <p:sldId id="465" r:id="rId12"/>
    <p:sldId id="466" r:id="rId13"/>
    <p:sldId id="434" r:id="rId14"/>
    <p:sldId id="457" r:id="rId15"/>
    <p:sldId id="458" r:id="rId16"/>
    <p:sldId id="409" r:id="rId17"/>
    <p:sldId id="363" r:id="rId18"/>
  </p:sldIdLst>
  <p:sldSz cx="9144000" cy="6858000" type="screen4x3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24" charset="0"/>
        <a:ea typeface="ＭＳ Ｐゴシック" pitchFamily="24" charset="-128"/>
        <a:cs typeface="ＭＳ Ｐゴシック" pitchFamily="24" charset="-128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24" charset="0"/>
        <a:ea typeface="ＭＳ Ｐゴシック" pitchFamily="24" charset="-128"/>
        <a:cs typeface="ＭＳ Ｐゴシック" pitchFamily="24" charset="-128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24" charset="0"/>
        <a:ea typeface="ＭＳ Ｐゴシック" pitchFamily="24" charset="-128"/>
        <a:cs typeface="ＭＳ Ｐゴシック" pitchFamily="24" charset="-128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24" charset="0"/>
        <a:ea typeface="ＭＳ Ｐゴシック" pitchFamily="24" charset="-128"/>
        <a:cs typeface="ＭＳ Ｐゴシック" pitchFamily="24" charset="-128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24" charset="0"/>
        <a:ea typeface="ＭＳ Ｐゴシック" pitchFamily="24" charset="-128"/>
        <a:cs typeface="ＭＳ Ｐゴシック" pitchFamily="24" charset="-128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24" charset="0"/>
        <a:ea typeface="ＭＳ Ｐゴシック" pitchFamily="24" charset="-128"/>
        <a:cs typeface="ＭＳ Ｐゴシック" pitchFamily="24" charset="-128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24" charset="0"/>
        <a:ea typeface="ＭＳ Ｐゴシック" pitchFamily="24" charset="-128"/>
        <a:cs typeface="ＭＳ Ｐゴシック" pitchFamily="24" charset="-128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24" charset="0"/>
        <a:ea typeface="ＭＳ Ｐゴシック" pitchFamily="24" charset="-128"/>
        <a:cs typeface="ＭＳ Ｐゴシック" pitchFamily="24" charset="-128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24" charset="0"/>
        <a:ea typeface="ＭＳ Ｐゴシック" pitchFamily="24" charset="-128"/>
        <a:cs typeface="ＭＳ Ｐゴシック" pitchFamily="24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8000"/>
    <a:srgbClr val="61952D"/>
    <a:srgbClr val="608C27"/>
    <a:srgbClr val="5E8727"/>
    <a:srgbClr val="80C53A"/>
    <a:srgbClr val="7DB536"/>
    <a:srgbClr val="1919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141" autoAdjust="0"/>
  </p:normalViewPr>
  <p:slideViewPr>
    <p:cSldViewPr snapToObjects="1">
      <p:cViewPr varScale="1">
        <p:scale>
          <a:sx n="147" d="100"/>
          <a:sy n="147" d="100"/>
        </p:scale>
        <p:origin x="-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handoutMaster" Target="handoutMasters/handoutMaster1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00F37037-AEB8-7E4E-8CF6-FEDCA00C3072}" type="datetime1">
              <a:rPr lang="en-US"/>
              <a:pPr>
                <a:defRPr/>
              </a:pPr>
              <a:t>20/10/2012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5B3C6B7-3CFE-9F4F-909C-38ACB6282D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1674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9F84C54-903A-EB4A-883E-B8A62CB5C93E}" type="datetime1">
              <a:rPr lang="en-US"/>
              <a:pPr>
                <a:defRPr/>
              </a:pPr>
              <a:t>20/10/2012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6592A1-1518-9F42-B1AC-04EB7A7C9B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933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24" charset="-128"/>
        <a:cs typeface="ＭＳ Ｐゴシック" pitchFamily="24" charset="-128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24" charset="-128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24" charset="-128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24" charset="-128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2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32341E-0BCC-8440-9C25-4336C4C0BB6A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6592A1-1518-9F42-B1AC-04EB7A7C9B14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3034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C337334-8A5A-D74B-BC81-C8277009C09E}" type="datetime1">
              <a:rPr lang="en-US"/>
              <a:pPr>
                <a:defRPr/>
              </a:pPr>
              <a:t>20/10/2012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42B49EBE-6CB3-FC4B-AE94-3224269A46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4pPr>
              <a:defRPr>
                <a:latin typeface="Calibri"/>
                <a:cs typeface="Calibri"/>
              </a:defRPr>
            </a:lvl4pPr>
            <a:lvl5pPr>
              <a:defRPr>
                <a:latin typeface="Calibri"/>
                <a:cs typeface="Calibri"/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1966B77-9817-C647-98FF-2D3E8BC8AA71}" type="datetime1">
              <a:rPr lang="en-US"/>
              <a:pPr>
                <a:defRPr/>
              </a:pPr>
              <a:t>20/10/2012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1C00843-3E98-EC47-9D45-571729A073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4pPr>
              <a:defRPr>
                <a:latin typeface="Calibri"/>
                <a:cs typeface="Calibri"/>
              </a:defRPr>
            </a:lvl4pPr>
            <a:lvl5pPr>
              <a:defRPr>
                <a:latin typeface="Calibri"/>
                <a:cs typeface="Calibri"/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10AFD53-7DE4-AD47-8997-5E74489C2E44}" type="datetime1">
              <a:rPr lang="en-US"/>
              <a:pPr>
                <a:defRPr/>
              </a:pPr>
              <a:t>20/10/2012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8352162-DE77-F34A-A7C2-13694BB603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4pPr>
              <a:defRPr>
                <a:latin typeface="Calibri"/>
                <a:cs typeface="Calibri"/>
              </a:defRPr>
            </a:lvl4pPr>
            <a:lvl5pPr>
              <a:defRPr>
                <a:latin typeface="Calibri"/>
                <a:cs typeface="Calibri"/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546D5715-AC42-B04E-8E5B-4A4A12C0B80A}" type="datetime1">
              <a:rPr lang="en-US"/>
              <a:pPr>
                <a:defRPr/>
              </a:pPr>
              <a:t>20/10/2012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C925E48-9CB7-FB49-877E-5E780652DE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78EF80A-6FE1-2A4A-870C-63FE7A75F57C}" type="datetime1">
              <a:rPr lang="en-US"/>
              <a:pPr>
                <a:defRPr/>
              </a:pPr>
              <a:t>20/10/2012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428A805-9857-884E-8F0B-559C9E6E30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>
                <a:latin typeface="Calibri"/>
                <a:cs typeface="Calibri"/>
              </a:defRPr>
            </a:lvl4pPr>
            <a:lvl5pPr>
              <a:defRPr sz="1800">
                <a:latin typeface="Calibri"/>
                <a:cs typeface="Calibri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>
                <a:latin typeface="Calibri"/>
                <a:cs typeface="Calibri"/>
              </a:defRPr>
            </a:lvl4pPr>
            <a:lvl5pPr>
              <a:defRPr sz="1800">
                <a:latin typeface="Calibri"/>
                <a:cs typeface="Calibri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BF50CBA-24A2-684F-935B-23EBE6DAA97A}" type="datetime1">
              <a:rPr lang="en-US"/>
              <a:pPr>
                <a:defRPr/>
              </a:pPr>
              <a:t>20/10/2012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A53FF0-E49B-014D-A10F-9E3B94AB37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>
                <a:latin typeface="Calibri"/>
                <a:cs typeface="Calibri"/>
              </a:defRPr>
            </a:lvl4pPr>
            <a:lvl5pPr>
              <a:defRPr sz="1600">
                <a:latin typeface="Calibri"/>
                <a:cs typeface="Calibri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>
                <a:latin typeface="Calibri"/>
                <a:cs typeface="Calibri"/>
              </a:defRPr>
            </a:lvl4pPr>
            <a:lvl5pPr>
              <a:defRPr sz="1600">
                <a:latin typeface="Calibri"/>
                <a:cs typeface="Calibri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5D995B7B-A6CA-134B-A291-33B98528CC31}" type="datetime1">
              <a:rPr lang="en-US"/>
              <a:pPr>
                <a:defRPr/>
              </a:pPr>
              <a:t>20/10/2012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5C2E68B-F991-D045-AB85-63B02296F4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E6D3C23-8E5A-D042-9114-203393F93828}" type="datetime1">
              <a:rPr lang="en-US"/>
              <a:pPr>
                <a:defRPr/>
              </a:pPr>
              <a:t>20/10/2012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004010F5-77DC-264E-9D5E-BBA0F10ABF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5CD52C59-2D1F-854D-A23F-AB240E100E70}" type="datetime1">
              <a:rPr lang="en-US"/>
              <a:pPr>
                <a:defRPr/>
              </a:pPr>
              <a:t>20/10/2012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5E28BF03-FAD6-554D-964E-AF39AE711C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>
                <a:latin typeface="Calibri"/>
                <a:cs typeface="Calibri"/>
              </a:defRPr>
            </a:lvl4pPr>
            <a:lvl5pPr>
              <a:defRPr sz="2000">
                <a:latin typeface="Calibri"/>
                <a:cs typeface="Calibri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4BDD808F-DAA4-DB41-9856-B25AA9A4BDEC}" type="datetime1">
              <a:rPr lang="en-US"/>
              <a:pPr>
                <a:defRPr/>
              </a:pPr>
              <a:t>20/10/2012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05053A55-519C-914A-A7BF-FA7F3BB768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A13227C-96FB-6F47-B745-A0F68948909A}" type="datetime1">
              <a:rPr lang="en-US"/>
              <a:pPr>
                <a:defRPr/>
              </a:pPr>
              <a:t>20/10/2012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8F2CEAD-E39E-FD47-B470-76377617B1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Heading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First Level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</p:txBody>
      </p:sp>
      <p:pic>
        <p:nvPicPr>
          <p:cNvPr id="1028" name="Picture 11" descr="EOS-GREEN-45.psd"/>
          <p:cNvPicPr>
            <a:picLocks noChangeAspect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52400" y="5494338"/>
            <a:ext cx="1905000" cy="136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 userDrawn="1"/>
        </p:nvSpPr>
        <p:spPr>
          <a:xfrm>
            <a:off x="1905000" y="5867400"/>
            <a:ext cx="7010400" cy="81560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700" dirty="0">
                <a:solidFill>
                  <a:srgbClr val="61952D"/>
                </a:solidFill>
                <a:latin typeface="+mn-lt"/>
                <a:ea typeface="+mn-ea"/>
                <a:cs typeface="+mn-cs"/>
              </a:rPr>
              <a:t>E</a:t>
            </a:r>
            <a:r>
              <a:rPr lang="en-US" sz="4700" dirty="0">
                <a:solidFill>
                  <a:schemeClr val="tx1">
                    <a:alpha val="54000"/>
                  </a:schemeClr>
                </a:solidFill>
                <a:latin typeface="+mn-lt"/>
                <a:ea typeface="+mn-ea"/>
                <a:cs typeface="+mn-cs"/>
              </a:rPr>
              <a:t>nabling</a:t>
            </a:r>
            <a:r>
              <a:rPr lang="en-US" sz="4700" dirty="0">
                <a:latin typeface="+mn-lt"/>
                <a:ea typeface="+mn-ea"/>
                <a:cs typeface="+mn-cs"/>
              </a:rPr>
              <a:t> </a:t>
            </a:r>
            <a:r>
              <a:rPr lang="en-US" sz="4700" dirty="0">
                <a:solidFill>
                  <a:srgbClr val="61952D"/>
                </a:solidFill>
                <a:latin typeface="+mn-lt"/>
                <a:ea typeface="+mn-ea"/>
                <a:cs typeface="+mn-cs"/>
              </a:rPr>
              <a:t>O</a:t>
            </a:r>
            <a:r>
              <a:rPr lang="en-US" sz="4700" dirty="0">
                <a:solidFill>
                  <a:schemeClr val="tx1">
                    <a:alpha val="54000"/>
                  </a:schemeClr>
                </a:solidFill>
                <a:latin typeface="+mn-lt"/>
                <a:ea typeface="+mn-ea"/>
                <a:cs typeface="+mn-cs"/>
              </a:rPr>
              <a:t>pen</a:t>
            </a:r>
            <a:r>
              <a:rPr lang="en-US" sz="4700" dirty="0">
                <a:latin typeface="+mn-lt"/>
                <a:ea typeface="+mn-ea"/>
                <a:cs typeface="+mn-cs"/>
              </a:rPr>
              <a:t> </a:t>
            </a:r>
            <a:r>
              <a:rPr lang="en-US" sz="4700" dirty="0">
                <a:solidFill>
                  <a:srgbClr val="61952D"/>
                </a:solidFill>
                <a:latin typeface="+mn-lt"/>
                <a:ea typeface="+mn-ea"/>
                <a:cs typeface="+mn-cs"/>
              </a:rPr>
              <a:t>S</a:t>
            </a:r>
            <a:r>
              <a:rPr lang="en-US" sz="4700" dirty="0">
                <a:solidFill>
                  <a:schemeClr val="tx1">
                    <a:alpha val="54000"/>
                  </a:schemeClr>
                </a:solidFill>
                <a:latin typeface="+mn-lt"/>
                <a:ea typeface="+mn-ea"/>
                <a:cs typeface="+mn-cs"/>
              </a:rPr>
              <a:t>cholarship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rgbClr val="61952D"/>
          </a:solidFill>
          <a:latin typeface="Calibri"/>
          <a:ea typeface="ＭＳ Ｐゴシック" pitchFamily="24" charset="-128"/>
          <a:cs typeface="Calibri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rgbClr val="61952D"/>
          </a:solidFill>
          <a:latin typeface="Arial" pitchFamily="24" charset="0"/>
          <a:ea typeface="ＭＳ Ｐゴシック" pitchFamily="2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rgbClr val="61952D"/>
          </a:solidFill>
          <a:latin typeface="Arial" pitchFamily="24" charset="0"/>
          <a:ea typeface="ＭＳ Ｐゴシック" pitchFamily="2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rgbClr val="61952D"/>
          </a:solidFill>
          <a:latin typeface="Arial" pitchFamily="24" charset="0"/>
          <a:ea typeface="ＭＳ Ｐゴシック" pitchFamily="2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rgbClr val="61952D"/>
          </a:solidFill>
          <a:latin typeface="Arial" pitchFamily="24" charset="0"/>
          <a:ea typeface="ＭＳ Ｐゴシック" pitchFamily="2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rgbClr val="61952D"/>
          </a:solidFill>
          <a:latin typeface="Arial" pitchFamily="24" charset="0"/>
          <a:ea typeface="ＭＳ Ｐゴシック" pitchFamily="2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rgbClr val="61952D"/>
          </a:solidFill>
          <a:latin typeface="Arial" pitchFamily="24" charset="0"/>
          <a:ea typeface="ＭＳ Ｐゴシック" pitchFamily="2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rgbClr val="61952D"/>
          </a:solidFill>
          <a:latin typeface="Arial" pitchFamily="24" charset="0"/>
          <a:ea typeface="ＭＳ Ｐゴシック" pitchFamily="2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rgbClr val="61952D"/>
          </a:solidFill>
          <a:latin typeface="Arial" pitchFamily="24" charset="0"/>
          <a:ea typeface="ＭＳ Ｐゴシック" pitchFamily="2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SzPct val="100000"/>
        <a:buBlip>
          <a:blip r:embed="rId14"/>
        </a:buBlip>
        <a:defRPr sz="3200" kern="1200">
          <a:solidFill>
            <a:schemeClr val="tx1"/>
          </a:solidFill>
          <a:latin typeface="Calibri"/>
          <a:ea typeface="ＭＳ Ｐゴシック" pitchFamily="24" charset="-128"/>
          <a:cs typeface="Calibri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Clr>
          <a:srgbClr val="61952D"/>
        </a:buClr>
        <a:buSzPct val="100000"/>
        <a:buFont typeface="Arial" pitchFamily="24" charset="0"/>
        <a:buChar char="•"/>
        <a:defRPr sz="2800" kern="1200">
          <a:solidFill>
            <a:schemeClr val="tx1"/>
          </a:solidFill>
          <a:latin typeface="Calibri"/>
          <a:ea typeface="ＭＳ Ｐゴシック" pitchFamily="24" charset="-128"/>
          <a:cs typeface="Calibri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Clr>
          <a:srgbClr val="61952D"/>
        </a:buClr>
        <a:buSzPct val="100000"/>
        <a:buFont typeface="Courier New" pitchFamily="24" charset="0"/>
        <a:buChar char="o"/>
        <a:defRPr sz="2400" kern="1200">
          <a:solidFill>
            <a:schemeClr val="tx1"/>
          </a:solidFill>
          <a:latin typeface="Calibri"/>
          <a:ea typeface="ＭＳ Ｐゴシック" pitchFamily="24" charset="-128"/>
          <a:cs typeface="Calibri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pitchFamily="24" charset="0"/>
        <a:buChar char="–"/>
        <a:defRPr sz="2000" kern="1200">
          <a:solidFill>
            <a:schemeClr val="tx1"/>
          </a:solidFill>
          <a:latin typeface="Arial"/>
          <a:ea typeface="ＭＳ Ｐゴシック" pitchFamily="24" charset="-128"/>
          <a:cs typeface="Arial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pitchFamily="24" charset="0"/>
        <a:buChar char="»"/>
        <a:defRPr sz="2000" kern="1200">
          <a:solidFill>
            <a:schemeClr val="tx1"/>
          </a:solidFill>
          <a:latin typeface="Arial"/>
          <a:ea typeface="ＭＳ Ｐゴシック" pitchFamily="24" charset="-128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penscholarship.org" TargetMode="External"/><Relationship Id="rId4" Type="http://schemas.openxmlformats.org/officeDocument/2006/relationships/hyperlink" Target="http://www.openoasis.org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mailto:aswan@keyperspectives.co.uk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penscholarship.org" TargetMode="External"/><Relationship Id="rId4" Type="http://schemas.openxmlformats.org/officeDocument/2006/relationships/hyperlink" Target="http://www.openaccessmap.org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openoasis.or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47800"/>
            <a:ext cx="7772400" cy="1470025"/>
          </a:xfrm>
        </p:spPr>
        <p:txBody>
          <a:bodyPr/>
          <a:lstStyle/>
          <a:p>
            <a:r>
              <a:rPr lang="en-US" dirty="0" smtClean="0"/>
              <a:t>Open Access policies in Europe in 2012 (so far)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2357902"/>
          </a:xfrm>
        </p:spPr>
        <p:txBody>
          <a:bodyPr>
            <a:normAutofit/>
          </a:bodyPr>
          <a:lstStyle/>
          <a:p>
            <a:r>
              <a:rPr lang="en-US" dirty="0" smtClean="0"/>
              <a:t>Alma Swan</a:t>
            </a:r>
          </a:p>
          <a:p>
            <a:r>
              <a:rPr lang="en-US" sz="2800" dirty="0" smtClean="0">
                <a:solidFill>
                  <a:schemeClr val="accent1"/>
                </a:solidFill>
              </a:rPr>
              <a:t>SPARC Europe</a:t>
            </a:r>
          </a:p>
          <a:p>
            <a:r>
              <a:rPr lang="en-US" sz="2800" dirty="0" smtClean="0">
                <a:solidFill>
                  <a:schemeClr val="accent1"/>
                </a:solidFill>
              </a:rPr>
              <a:t>Key Perspectives Ltd</a:t>
            </a:r>
          </a:p>
          <a:p>
            <a:r>
              <a:rPr lang="en-US" sz="2800" dirty="0" smtClean="0">
                <a:solidFill>
                  <a:schemeClr val="accent1"/>
                </a:solidFill>
              </a:rPr>
              <a:t>Enabling Open Scholarship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2030" y="304800"/>
            <a:ext cx="8417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Portuguese MEDOANET national workshop, 22 October 2012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/>
          <a:lstStyle/>
          <a:p>
            <a:r>
              <a:rPr lang="en-US" dirty="0" smtClean="0"/>
              <a:t>European Commission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645" y="1124744"/>
            <a:ext cx="8507288" cy="4320480"/>
          </a:xfrm>
        </p:spPr>
        <p:txBody>
          <a:bodyPr/>
          <a:lstStyle/>
          <a:p>
            <a:pPr marL="446088" indent="-446088"/>
            <a:r>
              <a:rPr lang="en-US" sz="2400" dirty="0" smtClean="0"/>
              <a:t>ERA (European </a:t>
            </a:r>
            <a:r>
              <a:rPr lang="en-US" sz="2400" dirty="0"/>
              <a:t>R</a:t>
            </a:r>
            <a:r>
              <a:rPr lang="en-US" sz="2400" dirty="0" smtClean="0"/>
              <a:t>esearch Area) – EU Member States plus some others (Norway, Switzerland)</a:t>
            </a:r>
          </a:p>
          <a:p>
            <a:pPr marL="846138" lvl="1" indent="-446088"/>
            <a:r>
              <a:rPr lang="en-US" sz="2000" dirty="0" smtClean="0"/>
              <a:t>Collaborations and joint </a:t>
            </a:r>
            <a:r>
              <a:rPr lang="en-US" sz="2000" dirty="0" err="1" smtClean="0"/>
              <a:t>programmes</a:t>
            </a:r>
            <a:endParaRPr lang="en-US" sz="2000" dirty="0" smtClean="0"/>
          </a:p>
          <a:p>
            <a:pPr marL="846138" lvl="1" indent="-446088"/>
            <a:r>
              <a:rPr lang="en-US" sz="2000" dirty="0" err="1" smtClean="0"/>
              <a:t>Harmonisation</a:t>
            </a:r>
            <a:r>
              <a:rPr lang="en-US" sz="2000" dirty="0" smtClean="0"/>
              <a:t> of research </a:t>
            </a:r>
            <a:r>
              <a:rPr lang="en-US" sz="2000" dirty="0" smtClean="0"/>
              <a:t>conditions</a:t>
            </a:r>
          </a:p>
          <a:p>
            <a:pPr marL="846138" lvl="1" indent="-446088"/>
            <a:r>
              <a:rPr lang="en-US" sz="2000" dirty="0" smtClean="0"/>
              <a:t>Five priority areas:</a:t>
            </a:r>
          </a:p>
          <a:p>
            <a:pPr marL="1246188" lvl="2" indent="-446088"/>
            <a:r>
              <a:rPr lang="en-US" sz="1600" dirty="0" smtClean="0"/>
              <a:t>More effective national research systems</a:t>
            </a:r>
          </a:p>
          <a:p>
            <a:pPr marL="1246188" lvl="2" indent="-446088"/>
            <a:r>
              <a:rPr lang="en-US" sz="1600" dirty="0" smtClean="0"/>
              <a:t>Optimal transnational cooperation</a:t>
            </a:r>
          </a:p>
          <a:p>
            <a:pPr marL="1246188" lvl="2" indent="-446088"/>
            <a:r>
              <a:rPr lang="en-US" sz="1600" dirty="0" smtClean="0"/>
              <a:t>Open </a:t>
            </a:r>
            <a:r>
              <a:rPr lang="en-US" sz="1600" dirty="0" err="1" smtClean="0"/>
              <a:t>labour</a:t>
            </a:r>
            <a:r>
              <a:rPr lang="en-US" sz="1600" dirty="0" smtClean="0"/>
              <a:t> market for researchers</a:t>
            </a:r>
          </a:p>
          <a:p>
            <a:pPr marL="1246188" lvl="2" indent="-446088"/>
            <a:r>
              <a:rPr lang="en-US" sz="1600" dirty="0" smtClean="0"/>
              <a:t>Gender equality</a:t>
            </a:r>
          </a:p>
          <a:p>
            <a:pPr marL="1246188" lvl="2" indent="-446088"/>
            <a:r>
              <a:rPr lang="en-US" sz="1600" b="1" dirty="0" smtClean="0">
                <a:solidFill>
                  <a:srgbClr val="FF8000"/>
                </a:solidFill>
              </a:rPr>
              <a:t>Optimal circulation and access to scientific knowledge</a:t>
            </a:r>
            <a:endParaRPr lang="en-US" b="1" dirty="0" smtClean="0">
              <a:solidFill>
                <a:srgbClr val="FF8000"/>
              </a:solidFill>
            </a:endParaRPr>
          </a:p>
          <a:p>
            <a:pPr marL="446088" indent="-446088"/>
            <a:r>
              <a:rPr lang="en-US" sz="2400" dirty="0" smtClean="0"/>
              <a:t>Horizon 2020 (2014-2020 funding </a:t>
            </a:r>
            <a:r>
              <a:rPr lang="en-US" sz="2400" dirty="0" err="1" smtClean="0"/>
              <a:t>programme</a:t>
            </a:r>
            <a:r>
              <a:rPr lang="en-US" sz="2400" dirty="0" smtClean="0"/>
              <a:t>)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5409242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778098"/>
          </a:xfrm>
        </p:spPr>
        <p:txBody>
          <a:bodyPr/>
          <a:lstStyle/>
          <a:p>
            <a:r>
              <a:rPr lang="en-US" sz="4000" dirty="0" smtClean="0"/>
              <a:t>Open Access in the EU, Horizon 2020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032448"/>
          </a:xfrm>
        </p:spPr>
        <p:txBody>
          <a:bodyPr/>
          <a:lstStyle/>
          <a:p>
            <a:pPr>
              <a:defRPr/>
            </a:pPr>
            <a:r>
              <a:rPr lang="en-GB" sz="2200" dirty="0" smtClean="0"/>
              <a:t>H2020 </a:t>
            </a:r>
            <a:r>
              <a:rPr lang="en-GB" sz="2200" dirty="0"/>
              <a:t>programme (</a:t>
            </a:r>
            <a:r>
              <a:rPr lang="en-GB" sz="2200" dirty="0" smtClean="0"/>
              <a:t>2014-2020)</a:t>
            </a:r>
            <a:endParaRPr lang="en-GB" sz="2200" b="1" dirty="0">
              <a:solidFill>
                <a:srgbClr val="FF8000"/>
              </a:solidFill>
            </a:endParaRPr>
          </a:p>
          <a:p>
            <a:pPr>
              <a:defRPr/>
            </a:pPr>
            <a:r>
              <a:rPr lang="en-GB" sz="2200" dirty="0"/>
              <a:t>Covers </a:t>
            </a:r>
            <a:r>
              <a:rPr lang="en-GB" sz="2200" dirty="0" smtClean="0"/>
              <a:t>all </a:t>
            </a:r>
            <a:r>
              <a:rPr lang="en-GB" sz="2200" dirty="0"/>
              <a:t>research areas</a:t>
            </a:r>
          </a:p>
          <a:p>
            <a:pPr>
              <a:defRPr/>
            </a:pPr>
            <a:r>
              <a:rPr lang="en-GB" sz="2200" dirty="0" smtClean="0"/>
              <a:t>100% </a:t>
            </a:r>
            <a:r>
              <a:rPr lang="en-GB" sz="2200" dirty="0"/>
              <a:t>of total funding </a:t>
            </a:r>
            <a:r>
              <a:rPr lang="en-GB" sz="2200" dirty="0" smtClean="0"/>
              <a:t>budget</a:t>
            </a:r>
          </a:p>
          <a:p>
            <a:pPr>
              <a:defRPr/>
            </a:pPr>
            <a:r>
              <a:rPr lang="en-GB" sz="2200" dirty="0" smtClean="0"/>
              <a:t>‘</a:t>
            </a:r>
            <a:r>
              <a:rPr lang="en-GB" sz="2200" dirty="0"/>
              <a:t>Green’ policy: </a:t>
            </a:r>
            <a:r>
              <a:rPr lang="en-GB" sz="2200" dirty="0" smtClean="0"/>
              <a:t>mandatory</a:t>
            </a:r>
            <a:endParaRPr lang="en-GB" sz="2200" dirty="0"/>
          </a:p>
          <a:p>
            <a:pPr lvl="1">
              <a:defRPr/>
            </a:pPr>
            <a:r>
              <a:rPr lang="en-GB" sz="2000" dirty="0" err="1"/>
              <a:t>OpenAIRE</a:t>
            </a:r>
            <a:r>
              <a:rPr lang="en-GB" sz="2000" dirty="0"/>
              <a:t>: portal harvesting from institutional repositories</a:t>
            </a:r>
          </a:p>
          <a:p>
            <a:pPr lvl="1">
              <a:defRPr/>
            </a:pPr>
            <a:r>
              <a:rPr lang="en-GB" sz="2000" dirty="0"/>
              <a:t>Embargoes allowed: 6/12 months </a:t>
            </a:r>
          </a:p>
          <a:p>
            <a:pPr>
              <a:defRPr/>
            </a:pPr>
            <a:r>
              <a:rPr lang="en-GB" sz="2200" dirty="0"/>
              <a:t>‘Gold’ OA publishing costs are allowed to be paid from grants</a:t>
            </a:r>
          </a:p>
          <a:p>
            <a:pPr lvl="1">
              <a:defRPr/>
            </a:pPr>
            <a:r>
              <a:rPr lang="en-GB" sz="2000" dirty="0" smtClean="0"/>
              <a:t>For the duration </a:t>
            </a:r>
            <a:r>
              <a:rPr lang="en-GB" sz="2000" dirty="0"/>
              <a:t>of </a:t>
            </a:r>
            <a:r>
              <a:rPr lang="en-GB" sz="2000" dirty="0" smtClean="0"/>
              <a:t>project</a:t>
            </a:r>
          </a:p>
          <a:p>
            <a:pPr lvl="1">
              <a:defRPr/>
            </a:pPr>
            <a:r>
              <a:rPr lang="en-GB" sz="2000" dirty="0" smtClean="0"/>
              <a:t>Possibly allowing grant money to cover OA fees for a period after the project ends (to be defined in more detail later)</a:t>
            </a:r>
            <a:endParaRPr lang="en-GB" sz="2000" dirty="0"/>
          </a:p>
          <a:p>
            <a:pPr marL="449263" indent="-449263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71194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Horizon 2020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00200"/>
            <a:ext cx="8640960" cy="2590800"/>
          </a:xfrm>
        </p:spPr>
        <p:txBody>
          <a:bodyPr/>
          <a:lstStyle/>
          <a:p>
            <a:pPr marL="446088" indent="-446088"/>
            <a:r>
              <a:rPr lang="en-US" sz="2800" dirty="0"/>
              <a:t>Rules proceeding through European Parliament</a:t>
            </a:r>
          </a:p>
          <a:p>
            <a:pPr marL="446088" indent="-446088"/>
            <a:r>
              <a:rPr lang="en-US" sz="2800" dirty="0"/>
              <a:t>Currently in committee </a:t>
            </a:r>
            <a:r>
              <a:rPr lang="en-US" sz="2800" dirty="0" smtClean="0"/>
              <a:t>stage</a:t>
            </a:r>
          </a:p>
          <a:p>
            <a:pPr marL="446088" indent="-446088"/>
            <a:r>
              <a:rPr lang="en-US" sz="2800" dirty="0" smtClean="0"/>
              <a:t>Amendments (&gt; 4500!) over the summer</a:t>
            </a:r>
          </a:p>
          <a:p>
            <a:pPr marL="446088" indent="-446088"/>
            <a:r>
              <a:rPr lang="en-US" sz="2800" dirty="0" smtClean="0"/>
              <a:t>Compromise amendments being considered</a:t>
            </a:r>
            <a:endParaRPr lang="en-US" sz="2800" dirty="0"/>
          </a:p>
          <a:p>
            <a:pPr marL="446088" indent="-446088"/>
            <a:r>
              <a:rPr lang="en-US" sz="2800" dirty="0" smtClean="0"/>
              <a:t>Committee vote 28 November</a:t>
            </a:r>
          </a:p>
          <a:p>
            <a:pPr marL="446088" indent="-446088"/>
            <a:r>
              <a:rPr lang="en-US" sz="2800" dirty="0" smtClean="0"/>
              <a:t>Parliament vote after that</a:t>
            </a:r>
          </a:p>
          <a:p>
            <a:pPr marL="446088" indent="-446088"/>
            <a:r>
              <a:rPr lang="en-US" sz="2800" dirty="0" smtClean="0"/>
              <a:t>?? Action ??</a:t>
            </a:r>
          </a:p>
          <a:p>
            <a:pPr marL="446088" indent="-446088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81859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n-US" dirty="0" smtClean="0"/>
              <a:t>Scientific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3600400"/>
          </a:xfrm>
        </p:spPr>
        <p:txBody>
          <a:bodyPr/>
          <a:lstStyle/>
          <a:p>
            <a:pPr marL="538163" indent="-538163"/>
            <a:r>
              <a:rPr lang="en-US" sz="2800" dirty="0" smtClean="0"/>
              <a:t>“Our vision is a scientific </a:t>
            </a:r>
            <a:r>
              <a:rPr lang="en-US" sz="2800" dirty="0" err="1" smtClean="0"/>
              <a:t>e</a:t>
            </a:r>
            <a:r>
              <a:rPr lang="en-US" sz="2800" dirty="0" smtClean="0"/>
              <a:t>-infrastructure that supports seamless access, use, re-use and trust of data. In a sense … the data themselves become an infrastructure – a valuable asset on which science, technology, the economy and society can advance.” (</a:t>
            </a:r>
            <a:r>
              <a:rPr lang="en-US" sz="2800" dirty="0" err="1" smtClean="0"/>
              <a:t>Neelie</a:t>
            </a:r>
            <a:r>
              <a:rPr lang="en-US" sz="2800" dirty="0" smtClean="0"/>
              <a:t> </a:t>
            </a:r>
            <a:r>
              <a:rPr lang="en-US" sz="2800" dirty="0" err="1" smtClean="0"/>
              <a:t>Kroes</a:t>
            </a:r>
            <a:r>
              <a:rPr lang="en-US" sz="2800" dirty="0" smtClean="0"/>
              <a:t>)</a:t>
            </a:r>
          </a:p>
          <a:p>
            <a:pPr marL="538163" indent="-538163"/>
            <a:r>
              <a:rPr lang="en-US" sz="2800" dirty="0" smtClean="0"/>
              <a:t>H2020 </a:t>
            </a:r>
            <a:r>
              <a:rPr lang="en-US" sz="2800" dirty="0" smtClean="0"/>
              <a:t>has a </a:t>
            </a:r>
            <a:r>
              <a:rPr lang="en-US" sz="2800" dirty="0" smtClean="0">
                <a:solidFill>
                  <a:srgbClr val="FF8000"/>
                </a:solidFill>
              </a:rPr>
              <a:t>proposed DATA PILOT</a:t>
            </a:r>
            <a:endParaRPr lang="en-US" sz="2800" dirty="0">
              <a:solidFill>
                <a:srgbClr val="FF8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dirty="0" smtClean="0"/>
              <a:t>Research Councils UK (RCUK)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3600400"/>
          </a:xfrm>
        </p:spPr>
        <p:txBody>
          <a:bodyPr/>
          <a:lstStyle/>
          <a:p>
            <a:pPr marL="446088" indent="-446088"/>
            <a:r>
              <a:rPr lang="en-US" dirty="0" smtClean="0"/>
              <a:t>Authors must use ‘RCUK-compliant’ journals:</a:t>
            </a:r>
          </a:p>
          <a:p>
            <a:pPr marL="846138" lvl="1" indent="-446088"/>
            <a:r>
              <a:rPr lang="en-US" dirty="0" smtClean="0"/>
              <a:t>Offer a Gold option, </a:t>
            </a:r>
            <a:r>
              <a:rPr lang="en-US" u="sng" dirty="0" smtClean="0"/>
              <a:t>or</a:t>
            </a:r>
          </a:p>
          <a:p>
            <a:pPr marL="846138" lvl="1" indent="-446088"/>
            <a:r>
              <a:rPr lang="en-US" dirty="0" smtClean="0"/>
              <a:t>Where a journal does not offer Gold it must offer the Green option with an embargo of &lt;6 months</a:t>
            </a:r>
          </a:p>
          <a:p>
            <a:pPr marL="846138" lvl="1" indent="-446088"/>
            <a:r>
              <a:rPr lang="en-US" dirty="0" smtClean="0"/>
              <a:t>Or both Gold and Green (author can choose either option)</a:t>
            </a:r>
          </a:p>
        </p:txBody>
      </p:sp>
      <p:sp>
        <p:nvSpPr>
          <p:cNvPr id="4" name="Connector 3"/>
          <p:cNvSpPr/>
          <p:nvPr/>
        </p:nvSpPr>
        <p:spPr>
          <a:xfrm>
            <a:off x="657644" y="2636912"/>
            <a:ext cx="6362628" cy="792088"/>
          </a:xfrm>
          <a:prstGeom prst="flowChartConnector">
            <a:avLst/>
          </a:prstGeom>
          <a:solidFill>
            <a:schemeClr val="accent6">
              <a:lumMod val="60000"/>
              <a:lumOff val="40000"/>
              <a:alpha val="11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0233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dirty="0" smtClean="0"/>
              <a:t>Perverse consequences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464496"/>
          </a:xfrm>
        </p:spPr>
        <p:txBody>
          <a:bodyPr/>
          <a:lstStyle/>
          <a:p>
            <a:pPr marL="446088" indent="-446088"/>
            <a:r>
              <a:rPr lang="en-US" sz="2800" dirty="0" smtClean="0"/>
              <a:t>Subscription journals lengthen their embargoes to &gt;6 months</a:t>
            </a:r>
          </a:p>
          <a:p>
            <a:pPr marL="446088" indent="-446088"/>
            <a:r>
              <a:rPr lang="en-US" sz="2800" dirty="0" smtClean="0"/>
              <a:t>Subscription journals offer a Gold option = hybrid journals</a:t>
            </a:r>
          </a:p>
          <a:p>
            <a:pPr marL="446088" indent="-446088"/>
            <a:r>
              <a:rPr lang="en-US" sz="2800" dirty="0" smtClean="0"/>
              <a:t>UK authors must pay for this</a:t>
            </a:r>
          </a:p>
          <a:p>
            <a:pPr marL="446088" indent="-446088"/>
            <a:r>
              <a:rPr lang="en-US" sz="2800" dirty="0" smtClean="0"/>
              <a:t>No upper limit on APCs</a:t>
            </a:r>
          </a:p>
          <a:p>
            <a:pPr marL="446088" indent="-446088"/>
            <a:r>
              <a:rPr lang="en-US" sz="2800" dirty="0" smtClean="0"/>
              <a:t>Funds will be given from RCUK to universities to administer...</a:t>
            </a:r>
          </a:p>
          <a:p>
            <a:pPr marL="446088" indent="-446088"/>
            <a:r>
              <a:rPr lang="en-US" sz="2800" dirty="0" smtClean="0"/>
              <a:t>This is NOT a policy for others to follow!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nector 3"/>
          <p:cNvSpPr/>
          <p:nvPr/>
        </p:nvSpPr>
        <p:spPr>
          <a:xfrm>
            <a:off x="395536" y="1052736"/>
            <a:ext cx="8640960" cy="1224136"/>
          </a:xfrm>
          <a:prstGeom prst="flowChartConnector">
            <a:avLst/>
          </a:prstGeom>
          <a:solidFill>
            <a:schemeClr val="accent6">
              <a:lumMod val="60000"/>
              <a:lumOff val="40000"/>
              <a:alpha val="26000"/>
            </a:schemeClr>
          </a:solidFill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nector 4"/>
          <p:cNvSpPr/>
          <p:nvPr/>
        </p:nvSpPr>
        <p:spPr>
          <a:xfrm>
            <a:off x="404650" y="3645024"/>
            <a:ext cx="4824536" cy="648072"/>
          </a:xfrm>
          <a:prstGeom prst="flowChartConnector">
            <a:avLst/>
          </a:prstGeom>
          <a:solidFill>
            <a:schemeClr val="accent6">
              <a:lumMod val="60000"/>
              <a:lumOff val="40000"/>
              <a:alpha val="26000"/>
            </a:schemeClr>
          </a:solidFill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nector 5"/>
          <p:cNvSpPr/>
          <p:nvPr/>
        </p:nvSpPr>
        <p:spPr>
          <a:xfrm>
            <a:off x="323528" y="4005064"/>
            <a:ext cx="8640960" cy="1224136"/>
          </a:xfrm>
          <a:prstGeom prst="flowChartConnector">
            <a:avLst/>
          </a:prstGeom>
          <a:solidFill>
            <a:schemeClr val="accent3">
              <a:lumMod val="40000"/>
              <a:lumOff val="60000"/>
              <a:alpha val="26000"/>
            </a:schemeClr>
          </a:solidFill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0727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Thank you for listening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GB" sz="3600" dirty="0" smtClean="0">
                <a:hlinkClick r:id="rId2"/>
              </a:rPr>
              <a:t>aswan@keyperspectives.co.uk</a:t>
            </a:r>
            <a:endParaRPr lang="en-GB" sz="3600" dirty="0" smtClean="0"/>
          </a:p>
          <a:p>
            <a:pPr algn="ctr">
              <a:buNone/>
            </a:pPr>
            <a:endParaRPr lang="en-GB" sz="3600" dirty="0" smtClean="0"/>
          </a:p>
          <a:p>
            <a:pPr algn="ctr">
              <a:buNone/>
            </a:pPr>
            <a:r>
              <a:rPr lang="en-GB" sz="3600" dirty="0" smtClean="0">
                <a:hlinkClick r:id="rId3"/>
              </a:rPr>
              <a:t>www.openscholarship.org</a:t>
            </a:r>
            <a:endParaRPr lang="en-GB" sz="3600" dirty="0" smtClean="0"/>
          </a:p>
          <a:p>
            <a:pPr algn="ctr">
              <a:buNone/>
            </a:pPr>
            <a:r>
              <a:rPr lang="en-GB" sz="3600" dirty="0" smtClean="0">
                <a:hlinkClick r:id="rId4"/>
              </a:rPr>
              <a:t>www.openoasis.org</a:t>
            </a:r>
            <a:r>
              <a:rPr lang="en-GB" sz="3600" dirty="0" smtClean="0"/>
              <a:t> </a:t>
            </a:r>
          </a:p>
          <a:p>
            <a:pPr algn="ctr">
              <a:buNone/>
            </a:pPr>
            <a:endParaRPr lang="en-GB" sz="3600" dirty="0" smtClean="0"/>
          </a:p>
          <a:p>
            <a:pPr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0387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5250"/>
            <a:ext cx="8229600" cy="927750"/>
          </a:xfrm>
        </p:spPr>
        <p:txBody>
          <a:bodyPr>
            <a:normAutofit/>
          </a:bodyPr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406250"/>
          </a:xfrm>
        </p:spPr>
        <p:txBody>
          <a:bodyPr/>
          <a:lstStyle/>
          <a:p>
            <a:pPr marL="627063" indent="-531813" algn="ctr">
              <a:buNone/>
            </a:pPr>
            <a:r>
              <a:rPr lang="en-US" sz="2000" dirty="0" smtClean="0"/>
              <a:t>1.  General, comprehensive resource on Open Access:</a:t>
            </a:r>
          </a:p>
          <a:p>
            <a:pPr marL="627063" indent="-531813" algn="ctr">
              <a:buNone/>
            </a:pPr>
            <a:r>
              <a:rPr lang="en-US" sz="2000" dirty="0" smtClean="0"/>
              <a:t>OASIS   (Open Access Scholarly Information Sourcebook)</a:t>
            </a:r>
          </a:p>
          <a:p>
            <a:pPr marL="627063" indent="-531813" algn="ctr">
              <a:buNone/>
            </a:pPr>
            <a:r>
              <a:rPr lang="en-US" sz="2000" dirty="0" smtClean="0">
                <a:hlinkClick r:id="rId2"/>
              </a:rPr>
              <a:t>www.openoasis.org</a:t>
            </a:r>
            <a:endParaRPr lang="en-US" sz="2000" dirty="0" smtClean="0"/>
          </a:p>
          <a:p>
            <a:pPr marL="627063" indent="-531813" algn="ctr">
              <a:buNone/>
            </a:pPr>
            <a:endParaRPr lang="en-US" sz="2000" dirty="0" smtClean="0"/>
          </a:p>
          <a:p>
            <a:pPr marL="627063" indent="-531813" algn="ctr">
              <a:buNone/>
            </a:pPr>
            <a:r>
              <a:rPr lang="en-US" sz="2000" dirty="0" smtClean="0">
                <a:solidFill>
                  <a:srgbClr val="000000"/>
                </a:solidFill>
              </a:rPr>
              <a:t>2.  Resource for policymakers, institutional managers:</a:t>
            </a:r>
          </a:p>
          <a:p>
            <a:pPr marL="627063" indent="-531813" algn="ctr">
              <a:buNone/>
            </a:pPr>
            <a:r>
              <a:rPr lang="en-US" sz="2000" dirty="0" smtClean="0">
                <a:solidFill>
                  <a:srgbClr val="000000"/>
                </a:solidFill>
              </a:rPr>
              <a:t>EOS  </a:t>
            </a:r>
            <a:r>
              <a:rPr lang="en-US" sz="2000" dirty="0" smtClean="0"/>
              <a:t>(Enabling Open Scholarship)</a:t>
            </a:r>
          </a:p>
          <a:p>
            <a:pPr marL="627063" indent="-531813" algn="ctr">
              <a:buNone/>
            </a:pPr>
            <a:r>
              <a:rPr lang="en-US" sz="2000" dirty="0" smtClean="0">
                <a:hlinkClick r:id="rId3"/>
              </a:rPr>
              <a:t>www.openscholarship.org</a:t>
            </a:r>
            <a:r>
              <a:rPr lang="en-US" sz="2000" dirty="0" smtClean="0"/>
              <a:t> </a:t>
            </a:r>
          </a:p>
          <a:p>
            <a:pPr marL="627063" indent="-531813" algn="ctr">
              <a:buNone/>
            </a:pPr>
            <a:endParaRPr lang="en-US" sz="2000" dirty="0"/>
          </a:p>
          <a:p>
            <a:pPr marL="627063" indent="-531813" algn="ctr">
              <a:buNone/>
            </a:pPr>
            <a:r>
              <a:rPr lang="en-US" sz="2000" dirty="0" smtClean="0"/>
              <a:t>3. Open Access Map</a:t>
            </a:r>
          </a:p>
          <a:p>
            <a:pPr marL="627063" indent="-531813" algn="ctr">
              <a:buNone/>
            </a:pPr>
            <a:r>
              <a:rPr lang="en-US" sz="2000" dirty="0" smtClean="0">
                <a:solidFill>
                  <a:srgbClr val="8EB4E3"/>
                </a:solidFill>
                <a:hlinkClick r:id="rId4"/>
              </a:rPr>
              <a:t>www.openaccessmap.org</a:t>
            </a:r>
            <a:r>
              <a:rPr lang="en-US" sz="2000" dirty="0" smtClean="0">
                <a:solidFill>
                  <a:srgbClr val="8EB4E3"/>
                </a:solidFill>
              </a:rPr>
              <a:t> </a:t>
            </a:r>
            <a:endParaRPr lang="en-US" sz="2000" dirty="0">
              <a:solidFill>
                <a:srgbClr val="8EB4E3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90600"/>
          </a:xfrm>
        </p:spPr>
        <p:txBody>
          <a:bodyPr/>
          <a:lstStyle/>
          <a:p>
            <a:r>
              <a:rPr lang="en-US" dirty="0" smtClean="0"/>
              <a:t>Institutional mandates</a:t>
            </a:r>
            <a:endParaRPr lang="en-US" dirty="0"/>
          </a:p>
        </p:txBody>
      </p:sp>
      <p:pic>
        <p:nvPicPr>
          <p:cNvPr id="5" name="Picture 4" descr="Mandates institutional Oct 2012 jpe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148288"/>
            <a:ext cx="6408712" cy="4362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152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en-US" dirty="0" smtClean="0"/>
              <a:t>Funder mandates</a:t>
            </a:r>
            <a:endParaRPr lang="en-US" dirty="0"/>
          </a:p>
        </p:txBody>
      </p:sp>
      <p:pic>
        <p:nvPicPr>
          <p:cNvPr id="3" name="Picture 2" descr="Mandates funder Oct 2012 jpe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052736"/>
            <a:ext cx="6709243" cy="4525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506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en-US" dirty="0" smtClean="0"/>
              <a:t>Mandatory policies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284160" y="5344397"/>
            <a:ext cx="49665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Calibri"/>
              </a:rPr>
              <a:t>2002</a:t>
            </a:r>
            <a:endParaRPr lang="en-US" sz="1200" dirty="0">
              <a:latin typeface="Calibri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79712" y="5344396"/>
            <a:ext cx="49665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Calibri"/>
              </a:rPr>
              <a:t>2003</a:t>
            </a:r>
            <a:endParaRPr lang="en-US" sz="1200" dirty="0">
              <a:latin typeface="Calibri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99792" y="5344396"/>
            <a:ext cx="49665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Calibri"/>
              </a:rPr>
              <a:t>2004</a:t>
            </a:r>
            <a:endParaRPr lang="en-US" sz="1200" dirty="0">
              <a:latin typeface="Calibri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47864" y="5344397"/>
            <a:ext cx="49665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Calibri"/>
              </a:rPr>
              <a:t>2005</a:t>
            </a:r>
            <a:endParaRPr lang="en-US" sz="1200" dirty="0">
              <a:latin typeface="Calibri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67944" y="5337276"/>
            <a:ext cx="49665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Calibri"/>
              </a:rPr>
              <a:t>2006</a:t>
            </a:r>
            <a:endParaRPr lang="en-US" sz="1200" dirty="0">
              <a:latin typeface="Calibri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16016" y="5344397"/>
            <a:ext cx="49665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Calibri"/>
              </a:rPr>
              <a:t>2007</a:t>
            </a:r>
            <a:endParaRPr lang="en-US" sz="1200" dirty="0">
              <a:latin typeface="Calibri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36096" y="5337276"/>
            <a:ext cx="49665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Calibri"/>
              </a:rPr>
              <a:t>2008</a:t>
            </a:r>
            <a:endParaRPr lang="en-US" sz="1200" dirty="0">
              <a:latin typeface="Calibri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84168" y="5337276"/>
            <a:ext cx="49665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Calibri"/>
              </a:rPr>
              <a:t>2009</a:t>
            </a:r>
            <a:endParaRPr lang="en-US" sz="1200" dirty="0">
              <a:latin typeface="Calibri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32240" y="5330382"/>
            <a:ext cx="49665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Calibri"/>
              </a:rPr>
              <a:t>2010</a:t>
            </a:r>
            <a:endParaRPr lang="en-US" sz="1200" dirty="0">
              <a:latin typeface="Calibri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80312" y="5330382"/>
            <a:ext cx="51558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Calibri"/>
              </a:rPr>
              <a:t>2011</a:t>
            </a:r>
            <a:endParaRPr lang="en-US" sz="1200" dirty="0">
              <a:latin typeface="Calibri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83853" y="2055331"/>
            <a:ext cx="1891017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sz="1200" dirty="0">
              <a:latin typeface="Calibri"/>
            </a:endParaRPr>
          </a:p>
        </p:txBody>
      </p:sp>
      <p:pic>
        <p:nvPicPr>
          <p:cNvPr id="19" name="Picture 18" descr="Mandatory List WEB.jpg"/>
          <p:cNvPicPr>
            <a:picLocks noChangeAspect="1"/>
          </p:cNvPicPr>
          <p:nvPr/>
        </p:nvPicPr>
        <p:blipFill>
          <a:blip r:embed="rId2"/>
          <a:srcRect t="2081" b="8026"/>
          <a:stretch>
            <a:fillRect/>
          </a:stretch>
        </p:blipFill>
        <p:spPr>
          <a:xfrm>
            <a:off x="957328" y="1110129"/>
            <a:ext cx="7275246" cy="4511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5350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dirty="0" smtClean="0"/>
              <a:t>The effect of a mandatory policy</a:t>
            </a:r>
            <a:endParaRPr lang="en-US" dirty="0"/>
          </a:p>
        </p:txBody>
      </p:sp>
      <p:pic>
        <p:nvPicPr>
          <p:cNvPr id="4" name="Picture 3" descr="Gargouri &amp; Harnad mandated chart.pone.0013636.g001.tiff"/>
          <p:cNvPicPr/>
          <p:nvPr/>
        </p:nvPicPr>
        <p:blipFill>
          <a:blip r:embed="rId3"/>
          <a:stretch>
            <a:fillRect/>
          </a:stretch>
        </p:blipFill>
        <p:spPr>
          <a:xfrm>
            <a:off x="755576" y="1340768"/>
            <a:ext cx="7344815" cy="3960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1659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Access Week 2012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46088" indent="-446088"/>
            <a:r>
              <a:rPr lang="en-US" dirty="0" smtClean="0"/>
              <a:t>More new policies to be announced this week</a:t>
            </a:r>
          </a:p>
          <a:p>
            <a:pPr marL="446088" indent="-446088"/>
            <a:r>
              <a:rPr lang="en-US" dirty="0" smtClean="0"/>
              <a:t>Ireland’s national OA policy to be announced tomorrow (23 </a:t>
            </a:r>
            <a:r>
              <a:rPr lang="en-US" dirty="0"/>
              <a:t>O</a:t>
            </a:r>
            <a:r>
              <a:rPr lang="en-US" dirty="0" smtClean="0"/>
              <a:t>ctober)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3419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12968" cy="778098"/>
          </a:xfrm>
        </p:spPr>
        <p:txBody>
          <a:bodyPr/>
          <a:lstStyle/>
          <a:p>
            <a:r>
              <a:rPr lang="en-US" dirty="0" smtClean="0"/>
              <a:t>New </a:t>
            </a:r>
            <a:r>
              <a:rPr lang="en-US" dirty="0" smtClean="0"/>
              <a:t>OA </a:t>
            </a:r>
            <a:r>
              <a:rPr lang="en-US" dirty="0" smtClean="0"/>
              <a:t>policies in Europe, 2012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24744"/>
            <a:ext cx="8568952" cy="4608512"/>
          </a:xfrm>
        </p:spPr>
        <p:txBody>
          <a:bodyPr/>
          <a:lstStyle/>
          <a:p>
            <a:pPr marL="447675" indent="-447675"/>
            <a:r>
              <a:rPr lang="en-US" sz="2400" dirty="0" smtClean="0"/>
              <a:t>Institutional mandates</a:t>
            </a:r>
            <a:r>
              <a:rPr lang="en-US" sz="2400" dirty="0" smtClean="0"/>
              <a:t>:	6</a:t>
            </a:r>
            <a:endParaRPr lang="en-US" sz="2400" dirty="0" smtClean="0"/>
          </a:p>
          <a:p>
            <a:pPr marL="847725" lvl="1" indent="-447675"/>
            <a:r>
              <a:rPr lang="en-US" sz="2000" dirty="0" smtClean="0"/>
              <a:t>Portugal:	3</a:t>
            </a:r>
          </a:p>
          <a:p>
            <a:pPr marL="847725" lvl="1" indent="-447675"/>
            <a:r>
              <a:rPr lang="en-US" sz="2000" dirty="0" smtClean="0"/>
              <a:t>Spain:		1 </a:t>
            </a:r>
          </a:p>
          <a:p>
            <a:pPr marL="847725" lvl="1" indent="-447675"/>
            <a:r>
              <a:rPr lang="en-US" sz="2000" dirty="0" smtClean="0"/>
              <a:t>UK:			1</a:t>
            </a:r>
          </a:p>
          <a:p>
            <a:pPr marL="847725" lvl="1" indent="-447675"/>
            <a:r>
              <a:rPr lang="en-US" sz="2000" dirty="0" smtClean="0"/>
              <a:t>Belgium:	1</a:t>
            </a:r>
          </a:p>
          <a:p>
            <a:pPr marL="447675" indent="-447675"/>
            <a:r>
              <a:rPr lang="en-US" sz="2400" dirty="0" smtClean="0"/>
              <a:t>Funder mandates</a:t>
            </a:r>
            <a:r>
              <a:rPr lang="en-US" sz="2400" dirty="0" smtClean="0"/>
              <a:t>:	</a:t>
            </a:r>
            <a:endParaRPr lang="en-US" sz="2400" dirty="0" smtClean="0"/>
          </a:p>
          <a:p>
            <a:pPr marL="847725" lvl="1" indent="-447675"/>
            <a:r>
              <a:rPr lang="en-US" sz="2000" dirty="0" smtClean="0"/>
              <a:t>EU: 		European Research Council:</a:t>
            </a:r>
            <a:r>
              <a:rPr lang="en-US" sz="2400" dirty="0" smtClean="0"/>
              <a:t> </a:t>
            </a:r>
          </a:p>
          <a:p>
            <a:pPr marL="1704975" lvl="3" indent="-447675"/>
            <a:r>
              <a:rPr lang="en-US" sz="1600" dirty="0" smtClean="0"/>
              <a:t>Updated guidelines (2012)</a:t>
            </a:r>
          </a:p>
          <a:p>
            <a:pPr marL="1704975" lvl="3" indent="-447675"/>
            <a:r>
              <a:rPr lang="en-US" sz="1600" dirty="0" smtClean="0"/>
              <a:t>6 months embargo, including primary data</a:t>
            </a:r>
          </a:p>
          <a:p>
            <a:pPr marL="847725" lvl="1" indent="-447675"/>
            <a:r>
              <a:rPr lang="en-US" sz="2000" dirty="0" smtClean="0"/>
              <a:t>UK</a:t>
            </a:r>
            <a:r>
              <a:rPr lang="en-US" sz="2000" dirty="0" smtClean="0"/>
              <a:t>:		</a:t>
            </a:r>
            <a:r>
              <a:rPr lang="en-US" sz="2000" dirty="0" smtClean="0"/>
              <a:t>RCUK:</a:t>
            </a:r>
            <a:r>
              <a:rPr lang="en-US" sz="2000" dirty="0" smtClean="0"/>
              <a:t>	</a:t>
            </a:r>
            <a:r>
              <a:rPr lang="en-US" sz="2000" dirty="0" smtClean="0"/>
              <a:t>revised policy</a:t>
            </a:r>
          </a:p>
          <a:p>
            <a:pPr marL="847725" lvl="1" indent="-447675"/>
            <a:r>
              <a:rPr lang="en-US" sz="2000" dirty="0" smtClean="0"/>
              <a:t>EU</a:t>
            </a:r>
            <a:r>
              <a:rPr lang="en-US" sz="2000" dirty="0" smtClean="0"/>
              <a:t>:		</a:t>
            </a:r>
            <a:r>
              <a:rPr lang="en-US" sz="2000" dirty="0" smtClean="0"/>
              <a:t>European Commission: </a:t>
            </a:r>
            <a:r>
              <a:rPr lang="en-US" sz="2000" dirty="0"/>
              <a:t>Horizon </a:t>
            </a:r>
            <a:r>
              <a:rPr lang="en-US" sz="2000" dirty="0" smtClean="0"/>
              <a:t>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937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European Commission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2562200"/>
          </a:xfrm>
        </p:spPr>
        <p:txBody>
          <a:bodyPr/>
          <a:lstStyle/>
          <a:p>
            <a:pPr marL="538163" indent="-538163"/>
            <a:r>
              <a:rPr lang="en-US" dirty="0" smtClean="0"/>
              <a:t>Research funder</a:t>
            </a:r>
          </a:p>
          <a:p>
            <a:pPr marL="538163" indent="-538163"/>
            <a:r>
              <a:rPr lang="en-US" dirty="0" smtClean="0"/>
              <a:t>Infrastructure funder</a:t>
            </a:r>
          </a:p>
          <a:p>
            <a:pPr marL="538163" indent="-538163"/>
            <a:r>
              <a:rPr lang="en-US" dirty="0" smtClean="0"/>
              <a:t>Policymaker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490066"/>
          </a:xfrm>
        </p:spPr>
        <p:txBody>
          <a:bodyPr/>
          <a:lstStyle/>
          <a:p>
            <a:pPr>
              <a:defRPr/>
            </a:pPr>
            <a:r>
              <a:rPr lang="en-GB" dirty="0">
                <a:latin typeface="Verdana" charset="0"/>
                <a:cs typeface="+mj-cs"/>
              </a:rPr>
              <a:t>Open </a:t>
            </a:r>
            <a:r>
              <a:rPr lang="en-GB" dirty="0" smtClean="0">
                <a:latin typeface="Verdana" charset="0"/>
                <a:cs typeface="+mj-cs"/>
              </a:rPr>
              <a:t>Access </a:t>
            </a:r>
            <a:r>
              <a:rPr lang="en-GB" dirty="0">
                <a:latin typeface="Verdana" charset="0"/>
                <a:cs typeface="+mj-cs"/>
              </a:rPr>
              <a:t>in </a:t>
            </a:r>
            <a:r>
              <a:rPr lang="en-GB" dirty="0" smtClean="0">
                <a:latin typeface="Verdana" charset="0"/>
                <a:cs typeface="+mj-cs"/>
              </a:rPr>
              <a:t>the EU in FP7</a:t>
            </a:r>
            <a:endParaRPr lang="en-GB" dirty="0">
              <a:latin typeface="Verdana" charset="0"/>
              <a:cs typeface="+mj-cs"/>
            </a:endParaRP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539552" y="980728"/>
            <a:ext cx="8229600" cy="4608512"/>
          </a:xfrm>
        </p:spPr>
        <p:txBody>
          <a:bodyPr/>
          <a:lstStyle/>
          <a:p>
            <a:pPr>
              <a:defRPr/>
            </a:pPr>
            <a:r>
              <a:rPr lang="en-GB" sz="2200" dirty="0" smtClean="0">
                <a:latin typeface="+mn-lt"/>
                <a:cs typeface="+mn-cs"/>
              </a:rPr>
              <a:t>FP7 programme (2007-2013):  </a:t>
            </a:r>
            <a:r>
              <a:rPr lang="en-GB" sz="2200" b="1" dirty="0" smtClean="0">
                <a:solidFill>
                  <a:srgbClr val="FF8000"/>
                </a:solidFill>
                <a:latin typeface="+mn-lt"/>
                <a:cs typeface="+mn-cs"/>
              </a:rPr>
              <a:t>OA </a:t>
            </a:r>
            <a:r>
              <a:rPr lang="en-GB" sz="2200" b="1" dirty="0">
                <a:solidFill>
                  <a:srgbClr val="FF8000"/>
                </a:solidFill>
                <a:latin typeface="+mn-lt"/>
                <a:cs typeface="+mn-cs"/>
              </a:rPr>
              <a:t>Pilot </a:t>
            </a:r>
            <a:endParaRPr lang="en-GB" sz="2200" b="1" dirty="0" smtClean="0">
              <a:solidFill>
                <a:srgbClr val="FF8000"/>
              </a:solidFill>
              <a:latin typeface="+mn-lt"/>
              <a:cs typeface="+mn-cs"/>
            </a:endParaRPr>
          </a:p>
          <a:p>
            <a:pPr>
              <a:defRPr/>
            </a:pPr>
            <a:r>
              <a:rPr lang="en-GB" sz="2200" dirty="0" smtClean="0">
                <a:latin typeface="+mn-lt"/>
                <a:cs typeface="+mn-cs"/>
              </a:rPr>
              <a:t>Covers 7 research areas</a:t>
            </a:r>
          </a:p>
          <a:p>
            <a:pPr>
              <a:defRPr/>
            </a:pPr>
            <a:r>
              <a:rPr lang="en-GB" sz="2200" dirty="0" smtClean="0">
                <a:latin typeface="+mn-lt"/>
                <a:cs typeface="+mn-cs"/>
              </a:rPr>
              <a:t>About 20% of total funding budget</a:t>
            </a:r>
          </a:p>
          <a:p>
            <a:pPr>
              <a:defRPr/>
            </a:pPr>
            <a:r>
              <a:rPr lang="en-GB" sz="2200" dirty="0" smtClean="0">
                <a:latin typeface="+mn-lt"/>
                <a:cs typeface="+mn-cs"/>
              </a:rPr>
              <a:t>‘Green’ policy: “best effort”</a:t>
            </a:r>
          </a:p>
          <a:p>
            <a:pPr lvl="1">
              <a:defRPr/>
            </a:pPr>
            <a:r>
              <a:rPr lang="en-GB" sz="2000" dirty="0" err="1" smtClean="0">
                <a:latin typeface="+mn-lt"/>
                <a:cs typeface="+mn-cs"/>
              </a:rPr>
              <a:t>OpenAIRE</a:t>
            </a:r>
            <a:r>
              <a:rPr lang="en-GB" sz="2000" dirty="0" smtClean="0">
                <a:latin typeface="+mn-lt"/>
                <a:cs typeface="+mn-cs"/>
              </a:rPr>
              <a:t>: portal harvesting from institutional repositories</a:t>
            </a:r>
          </a:p>
          <a:p>
            <a:pPr lvl="1">
              <a:defRPr/>
            </a:pPr>
            <a:r>
              <a:rPr lang="en-GB" sz="2000" dirty="0" smtClean="0">
                <a:latin typeface="+mn-lt"/>
                <a:cs typeface="+mn-cs"/>
              </a:rPr>
              <a:t>Embargoes allowed: 6/12 months </a:t>
            </a:r>
          </a:p>
          <a:p>
            <a:pPr>
              <a:defRPr/>
            </a:pPr>
            <a:r>
              <a:rPr lang="en-GB" sz="2200" dirty="0" smtClean="0">
                <a:latin typeface="+mn-lt"/>
                <a:cs typeface="+mn-cs"/>
              </a:rPr>
              <a:t>‘Gold’ OA </a:t>
            </a:r>
            <a:r>
              <a:rPr lang="en-GB" sz="2200" dirty="0">
                <a:latin typeface="+mn-lt"/>
                <a:cs typeface="+mn-cs"/>
              </a:rPr>
              <a:t>publishing costs are </a:t>
            </a:r>
            <a:r>
              <a:rPr lang="en-GB" sz="2200" dirty="0" smtClean="0">
                <a:latin typeface="+mn-lt"/>
                <a:cs typeface="+mn-cs"/>
              </a:rPr>
              <a:t>allowed to be paid from grants</a:t>
            </a:r>
            <a:endParaRPr lang="en-GB" sz="2200" dirty="0">
              <a:latin typeface="+mn-lt"/>
              <a:cs typeface="+mn-cs"/>
            </a:endParaRPr>
          </a:p>
          <a:p>
            <a:pPr lvl="1">
              <a:defRPr/>
            </a:pPr>
            <a:r>
              <a:rPr lang="en-GB" sz="2000" dirty="0">
                <a:latin typeface="+mn-lt"/>
              </a:rPr>
              <a:t>Since the beginning of FP7, for all projects</a:t>
            </a:r>
          </a:p>
          <a:p>
            <a:pPr lvl="1">
              <a:defRPr/>
            </a:pPr>
            <a:r>
              <a:rPr lang="en-GB" sz="2000" dirty="0">
                <a:latin typeface="+mn-lt"/>
              </a:rPr>
              <a:t>Limited to duration of project</a:t>
            </a:r>
          </a:p>
          <a:p>
            <a:pPr>
              <a:defRPr/>
            </a:pPr>
            <a:r>
              <a:rPr lang="en-GB" sz="2200" dirty="0">
                <a:latin typeface="+mn-lt"/>
                <a:cs typeface="+mn-cs"/>
              </a:rPr>
              <a:t>European Research Council</a:t>
            </a:r>
          </a:p>
          <a:p>
            <a:pPr lvl="1">
              <a:defRPr/>
            </a:pPr>
            <a:r>
              <a:rPr lang="en-GB" sz="2000" dirty="0">
                <a:latin typeface="+mn-lt"/>
              </a:rPr>
              <a:t>Updated (2012) Scientific Council Guidelines for OA</a:t>
            </a:r>
          </a:p>
          <a:p>
            <a:pPr lvl="1">
              <a:defRPr/>
            </a:pPr>
            <a:r>
              <a:rPr lang="en-GB" sz="2000" dirty="0">
                <a:latin typeface="+mn-lt"/>
              </a:rPr>
              <a:t>Embargo (6 months) including primary </a:t>
            </a:r>
            <a:r>
              <a:rPr lang="en-GB" sz="2000" dirty="0" smtClean="0">
                <a:latin typeface="+mn-lt"/>
              </a:rPr>
              <a:t>data</a:t>
            </a:r>
            <a:endParaRPr lang="en-GB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05880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EOS-Green white bg">
  <a:themeElements>
    <a:clrScheme name="Custom 3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8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EOS-Green white bg.pot</Template>
  <TotalTime>6649</TotalTime>
  <Words>602</Words>
  <Application>Microsoft Macintosh PowerPoint</Application>
  <PresentationFormat>On-screen Show (4:3)</PresentationFormat>
  <Paragraphs>114</Paragraphs>
  <Slides>17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EOS-Green white bg</vt:lpstr>
      <vt:lpstr>Open Access policies in Europe in 2012 (so far)</vt:lpstr>
      <vt:lpstr>Institutional mandates</vt:lpstr>
      <vt:lpstr>Funder mandates</vt:lpstr>
      <vt:lpstr>Mandatory policies</vt:lpstr>
      <vt:lpstr>The effect of a mandatory policy</vt:lpstr>
      <vt:lpstr>Open Access Week 2012</vt:lpstr>
      <vt:lpstr>New OA policies in Europe, 2012</vt:lpstr>
      <vt:lpstr>European Commission</vt:lpstr>
      <vt:lpstr>Open Access in the EU in FP7</vt:lpstr>
      <vt:lpstr>European Commission</vt:lpstr>
      <vt:lpstr>Open Access in the EU, Horizon 2020</vt:lpstr>
      <vt:lpstr>Horizon 2020</vt:lpstr>
      <vt:lpstr>Scientific data</vt:lpstr>
      <vt:lpstr>Research Councils UK (RCUK)</vt:lpstr>
      <vt:lpstr>Perverse consequences</vt:lpstr>
      <vt:lpstr>Thank you for listening</vt:lpstr>
      <vt:lpstr>Resources</vt:lpstr>
    </vt:vector>
  </TitlesOfParts>
  <Company>KEY PERSPECTIVES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Open Access Advantage</dc:title>
  <dc:creator>ALMA SWAN</dc:creator>
  <cp:lastModifiedBy>ALMA SWAN</cp:lastModifiedBy>
  <cp:revision>92</cp:revision>
  <dcterms:created xsi:type="dcterms:W3CDTF">2011-11-08T17:35:50Z</dcterms:created>
  <dcterms:modified xsi:type="dcterms:W3CDTF">2012-10-20T14:19:43Z</dcterms:modified>
</cp:coreProperties>
</file>