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>
  <p:sldMasterIdLst>
    <p:sldMasterId id="2147483648" r:id="rId1"/>
  </p:sldMasterIdLst>
  <p:notesMasterIdLst>
    <p:notesMasterId r:id="rId36"/>
  </p:notesMasterIdLst>
  <p:sldIdLst>
    <p:sldId id="256" r:id="rId2"/>
    <p:sldId id="283" r:id="rId3"/>
    <p:sldId id="284" r:id="rId4"/>
    <p:sldId id="286" r:id="rId5"/>
    <p:sldId id="285" r:id="rId6"/>
    <p:sldId id="289" r:id="rId7"/>
    <p:sldId id="287" r:id="rId8"/>
    <p:sldId id="290" r:id="rId9"/>
    <p:sldId id="292" r:id="rId10"/>
    <p:sldId id="313" r:id="rId11"/>
    <p:sldId id="291" r:id="rId12"/>
    <p:sldId id="295" r:id="rId13"/>
    <p:sldId id="294" r:id="rId14"/>
    <p:sldId id="293" r:id="rId15"/>
    <p:sldId id="296" r:id="rId16"/>
    <p:sldId id="307" r:id="rId17"/>
    <p:sldId id="308" r:id="rId18"/>
    <p:sldId id="314" r:id="rId19"/>
    <p:sldId id="297" r:id="rId20"/>
    <p:sldId id="311" r:id="rId21"/>
    <p:sldId id="317" r:id="rId22"/>
    <p:sldId id="315" r:id="rId23"/>
    <p:sldId id="312" r:id="rId24"/>
    <p:sldId id="319" r:id="rId25"/>
    <p:sldId id="299" r:id="rId26"/>
    <p:sldId id="320" r:id="rId27"/>
    <p:sldId id="300" r:id="rId28"/>
    <p:sldId id="301" r:id="rId29"/>
    <p:sldId id="302" r:id="rId30"/>
    <p:sldId id="303" r:id="rId31"/>
    <p:sldId id="318" r:id="rId32"/>
    <p:sldId id="304" r:id="rId33"/>
    <p:sldId id="316" r:id="rId34"/>
    <p:sldId id="305" r:id="rId35"/>
  </p:sldIdLst>
  <p:sldSz cx="10693400" cy="756126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oy Rodrigues" initials="ER" lastIdx="1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A6"/>
    <a:srgbClr val="808080"/>
    <a:srgbClr val="003366"/>
    <a:srgbClr val="1793C9"/>
    <a:srgbClr val="003399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87091" autoAdjust="0"/>
  </p:normalViewPr>
  <p:slideViewPr>
    <p:cSldViewPr>
      <p:cViewPr>
        <p:scale>
          <a:sx n="70" d="100"/>
          <a:sy n="70" d="100"/>
        </p:scale>
        <p:origin x="-2152" y="-696"/>
      </p:cViewPr>
      <p:guideLst>
        <p:guide orient="horz" pos="2382"/>
        <p:guide pos="20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commentAuthors" Target="commentAuthors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laraboavida\Dropbox\PROA\medoanet\medoanet%20surveys\UMinho_Publishers_Survey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Instituições</c:v>
                </c:pt>
              </c:strCache>
            </c:strRef>
          </c:tx>
          <c:spPr>
            <a:solidFill>
              <a:srgbClr val="1793C9"/>
            </a:solidFill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Portugal</c:v>
                </c:pt>
                <c:pt idx="1">
                  <c:v>Espanha</c:v>
                </c:pt>
                <c:pt idx="2">
                  <c:v>França</c:v>
                </c:pt>
                <c:pt idx="3">
                  <c:v>Itália</c:v>
                </c:pt>
                <c:pt idx="4">
                  <c:v>Grécia</c:v>
                </c:pt>
                <c:pt idx="5">
                  <c:v>Turquia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32.0</c:v>
                </c:pt>
                <c:pt idx="1">
                  <c:v>42.0</c:v>
                </c:pt>
                <c:pt idx="2">
                  <c:v>36.0</c:v>
                </c:pt>
                <c:pt idx="3">
                  <c:v>57.0</c:v>
                </c:pt>
                <c:pt idx="4">
                  <c:v>32.0</c:v>
                </c:pt>
                <c:pt idx="5">
                  <c:v>22.0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Financiadores</c:v>
                </c:pt>
              </c:strCache>
            </c:strRef>
          </c:tx>
          <c:spPr>
            <a:solidFill>
              <a:srgbClr val="003366"/>
            </a:solidFill>
          </c:spPr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Portugal</c:v>
                </c:pt>
                <c:pt idx="1">
                  <c:v>Espanha</c:v>
                </c:pt>
                <c:pt idx="2">
                  <c:v>França</c:v>
                </c:pt>
                <c:pt idx="3">
                  <c:v>Itália</c:v>
                </c:pt>
                <c:pt idx="4">
                  <c:v>Grécia</c:v>
                </c:pt>
                <c:pt idx="5">
                  <c:v>Turquia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1.0</c:v>
                </c:pt>
                <c:pt idx="1">
                  <c:v>7.0</c:v>
                </c:pt>
                <c:pt idx="2">
                  <c:v>0.0</c:v>
                </c:pt>
                <c:pt idx="3">
                  <c:v>2.0</c:v>
                </c:pt>
                <c:pt idx="4">
                  <c:v>3.0</c:v>
                </c:pt>
                <c:pt idx="5">
                  <c:v>3.0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Editores</c:v>
                </c:pt>
              </c:strCache>
            </c:strRef>
          </c:tx>
          <c:spPr>
            <a:solidFill>
              <a:srgbClr val="0055A6"/>
            </a:solidFill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Portugal</c:v>
                </c:pt>
                <c:pt idx="1">
                  <c:v>Espanha</c:v>
                </c:pt>
                <c:pt idx="2">
                  <c:v>França</c:v>
                </c:pt>
                <c:pt idx="3">
                  <c:v>Itália</c:v>
                </c:pt>
                <c:pt idx="4">
                  <c:v>Grécia</c:v>
                </c:pt>
                <c:pt idx="5">
                  <c:v>Turquia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32.0</c:v>
                </c:pt>
                <c:pt idx="1">
                  <c:v>117.0</c:v>
                </c:pt>
                <c:pt idx="2">
                  <c:v>9.0</c:v>
                </c:pt>
                <c:pt idx="3">
                  <c:v>3.0</c:v>
                </c:pt>
                <c:pt idx="4">
                  <c:v>19.0</c:v>
                </c:pt>
                <c:pt idx="5">
                  <c:v>7.0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8880264"/>
        <c:axId val="388883320"/>
        <c:axId val="0"/>
      </c:bar3DChart>
      <c:catAx>
        <c:axId val="388880264"/>
        <c:scaling>
          <c:orientation val="minMax"/>
        </c:scaling>
        <c:delete val="0"/>
        <c:axPos val="b"/>
        <c:majorTickMark val="out"/>
        <c:minorTickMark val="none"/>
        <c:tickLblPos val="nextTo"/>
        <c:crossAx val="388883320"/>
        <c:crosses val="autoZero"/>
        <c:auto val="1"/>
        <c:lblAlgn val="ctr"/>
        <c:lblOffset val="100"/>
        <c:noMultiLvlLbl val="0"/>
      </c:catAx>
      <c:valAx>
        <c:axId val="3888833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8888026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793C9"/>
            </a:solidFill>
          </c:spPr>
          <c:invertIfNegative val="0"/>
          <c:dPt>
            <c:idx val="4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Sheet1!$A$2:$A$7</c:f>
              <c:strCache>
                <c:ptCount val="6"/>
                <c:pt idx="0">
                  <c:v>Portugal</c:v>
                </c:pt>
                <c:pt idx="1">
                  <c:v>Espanha</c:v>
                </c:pt>
                <c:pt idx="2">
                  <c:v>França</c:v>
                </c:pt>
                <c:pt idx="3">
                  <c:v>Itália</c:v>
                </c:pt>
                <c:pt idx="4">
                  <c:v>Grécia</c:v>
                </c:pt>
                <c:pt idx="5">
                  <c:v>Turquia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1.0</c:v>
                </c:pt>
                <c:pt idx="1">
                  <c:v>0.91</c:v>
                </c:pt>
                <c:pt idx="2">
                  <c:v>0.86</c:v>
                </c:pt>
                <c:pt idx="3">
                  <c:v>0.76</c:v>
                </c:pt>
                <c:pt idx="4">
                  <c:v>0.4</c:v>
                </c:pt>
                <c:pt idx="5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8995352"/>
        <c:axId val="388998328"/>
        <c:axId val="0"/>
      </c:bar3DChart>
      <c:catAx>
        <c:axId val="388995352"/>
        <c:scaling>
          <c:orientation val="minMax"/>
        </c:scaling>
        <c:delete val="0"/>
        <c:axPos val="l"/>
        <c:majorTickMark val="out"/>
        <c:minorTickMark val="none"/>
        <c:tickLblPos val="nextTo"/>
        <c:crossAx val="388998328"/>
        <c:crosses val="autoZero"/>
        <c:auto val="1"/>
        <c:lblAlgn val="ctr"/>
        <c:lblOffset val="100"/>
        <c:noMultiLvlLbl val="0"/>
      </c:catAx>
      <c:valAx>
        <c:axId val="388998328"/>
        <c:scaling>
          <c:orientation val="minMax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crossAx val="388995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0070C0"/>
            </a:solidFill>
          </c:spPr>
          <c:invertIfNegative val="0"/>
          <c:cat>
            <c:strRef>
              <c:f>report!$A$20:$A$25</c:f>
              <c:strCache>
                <c:ptCount val="6"/>
                <c:pt idx="0">
                  <c:v>Humanidades</c:v>
                </c:pt>
                <c:pt idx="1">
                  <c:v>Ciências Sociais</c:v>
                </c:pt>
                <c:pt idx="2">
                  <c:v>Ciências Naturais</c:v>
                </c:pt>
                <c:pt idx="3">
                  <c:v>Ciências Agrárias</c:v>
                </c:pt>
                <c:pt idx="4">
                  <c:v>Ciências Médicas</c:v>
                </c:pt>
                <c:pt idx="5">
                  <c:v>Engenharia e Tecnologia</c:v>
                </c:pt>
              </c:strCache>
            </c:strRef>
          </c:cat>
          <c:val>
            <c:numRef>
              <c:f>report!$C$20:$C$25</c:f>
              <c:numCache>
                <c:formatCode>0%</c:formatCode>
                <c:ptCount val="6"/>
                <c:pt idx="0">
                  <c:v>0.166666666666667</c:v>
                </c:pt>
                <c:pt idx="1">
                  <c:v>0.333333333333333</c:v>
                </c:pt>
                <c:pt idx="2">
                  <c:v>0.0833333333333334</c:v>
                </c:pt>
                <c:pt idx="3">
                  <c:v>0.0833333333333334</c:v>
                </c:pt>
                <c:pt idx="4">
                  <c:v>0.25</c:v>
                </c:pt>
                <c:pt idx="5">
                  <c:v>0.0833333333333334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58856376"/>
        <c:axId val="458990504"/>
        <c:axId val="0"/>
      </c:bar3DChart>
      <c:catAx>
        <c:axId val="45885637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58990504"/>
        <c:crosses val="autoZero"/>
        <c:auto val="1"/>
        <c:lblAlgn val="ctr"/>
        <c:lblOffset val="100"/>
        <c:noMultiLvlLbl val="0"/>
      </c:catAx>
      <c:valAx>
        <c:axId val="458990504"/>
        <c:scaling>
          <c:orientation val="minMax"/>
          <c:max val="0.5"/>
        </c:scaling>
        <c:delete val="0"/>
        <c:axPos val="b"/>
        <c:majorGridlines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58856376"/>
        <c:crosses val="autoZero"/>
        <c:crossBetween val="between"/>
        <c:majorUnit val="0.1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793C9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Humanidades</c:v>
                </c:pt>
                <c:pt idx="1">
                  <c:v>Ciências Sociais</c:v>
                </c:pt>
                <c:pt idx="2">
                  <c:v>Ciências Naturais</c:v>
                </c:pt>
                <c:pt idx="3">
                  <c:v>Ciências Agrárias</c:v>
                </c:pt>
                <c:pt idx="4">
                  <c:v>Ciências Médicas</c:v>
                </c:pt>
                <c:pt idx="5">
                  <c:v>Engenharia e Tecnologia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0.41</c:v>
                </c:pt>
                <c:pt idx="1">
                  <c:v>0.5</c:v>
                </c:pt>
                <c:pt idx="2">
                  <c:v>0.19</c:v>
                </c:pt>
                <c:pt idx="3">
                  <c:v>0.13</c:v>
                </c:pt>
                <c:pt idx="4">
                  <c:v>0.3</c:v>
                </c:pt>
                <c:pt idx="5">
                  <c:v>0.14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58896264"/>
        <c:axId val="458899128"/>
        <c:axId val="0"/>
      </c:bar3DChart>
      <c:catAx>
        <c:axId val="458896264"/>
        <c:scaling>
          <c:orientation val="minMax"/>
        </c:scaling>
        <c:delete val="0"/>
        <c:axPos val="l"/>
        <c:majorTickMark val="out"/>
        <c:minorTickMark val="none"/>
        <c:tickLblPos val="nextTo"/>
        <c:crossAx val="458899128"/>
        <c:crosses val="autoZero"/>
        <c:auto val="1"/>
        <c:lblAlgn val="ctr"/>
        <c:lblOffset val="100"/>
        <c:noMultiLvlLbl val="0"/>
      </c:catAx>
      <c:valAx>
        <c:axId val="458899128"/>
        <c:scaling>
          <c:orientation val="minMax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crossAx val="4588962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09-27T17:55:55.104" idx="2">
    <p:pos x="2121" y="2410"/>
    <p:text>Acho que isto devia passar para o slide anterior, a seguir ao Workshop Nacional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737EFD-2E7C-4193-8D75-6AD7F03A3FB0}" type="datetimeFigureOut">
              <a:rPr lang="en-US" smtClean="0"/>
              <a:pPr/>
              <a:t>10/21/12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5F190-5CAB-490F-8FA1-0FFBBC380D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830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5F190-5CAB-490F-8FA1-0FFBBC380D4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611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A maioria das instituições dos seis países (75%) são universidades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A maioria das instituições dos seis países (54%) têm políticas de AA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Em Portugal a maioria das políticas de AA são obrigatórias (55%), as dos restantes países são voluntárias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Com exceção das políticas de AA em França, as restantes (48%) têm requerido modificações nas regras e procedimentos das instituições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Nos seis países, a maioria das instituições não tem um mecanismo de monitorização das políticas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5F190-5CAB-490F-8FA1-0FFBBC380D4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278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5F190-5CAB-490F-8FA1-0FFBBC380D4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561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De uma forma geral o nível de resposta</a:t>
            </a:r>
            <a:r>
              <a:rPr lang="pt-PT" baseline="0" dirty="0" smtClean="0"/>
              <a:t> foi bastante baixo nos seis países em estudo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5F190-5CAB-490F-8FA1-0FFBBC380D45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100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Relativamente aos principais financiadores públicos</a:t>
            </a:r>
            <a:r>
              <a:rPr lang="pt-PT" baseline="0" dirty="0" smtClean="0"/>
              <a:t> dos </a:t>
            </a:r>
            <a:r>
              <a:rPr lang="pt-PT" baseline="0" smtClean="0"/>
              <a:t>seis países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5F190-5CAB-490F-8FA1-0FFBBC380D45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80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Relativamente aos principais financiadores públicos</a:t>
            </a:r>
            <a:r>
              <a:rPr lang="pt-PT" baseline="0" dirty="0" smtClean="0"/>
              <a:t> dos </a:t>
            </a:r>
            <a:r>
              <a:rPr lang="pt-PT" baseline="0" smtClean="0"/>
              <a:t>seis países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5F190-5CAB-490F-8FA1-0FFBBC380D45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80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Limitações de língua podem ter </a:t>
            </a:r>
            <a:r>
              <a:rPr lang="pt-PT" dirty="0" err="1" smtClean="0"/>
              <a:t>influênciado</a:t>
            </a:r>
            <a:r>
              <a:rPr lang="pt-PT" dirty="0" smtClean="0"/>
              <a:t> a</a:t>
            </a:r>
            <a:r>
              <a:rPr lang="pt-PT" baseline="0" dirty="0" smtClean="0"/>
              <a:t> baixa adesão ao questionário, veja-se o caso da Turquia. Olhando para o número de repositórios registados no </a:t>
            </a:r>
            <a:r>
              <a:rPr lang="pt-PT" baseline="0" dirty="0" err="1" smtClean="0"/>
              <a:t>OpenDOAR</a:t>
            </a:r>
            <a:r>
              <a:rPr lang="pt-PT" baseline="0" dirty="0" smtClean="0"/>
              <a:t> e para o número de revistas/editores adicionados no SHERPA/ROMEO  e DOAJ verifica-se uma diferença significativa entre os números apresentados nestas bases de dados e o número de participantes neste estudo.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5F190-5CAB-490F-8FA1-0FFBBC380D45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245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Limitações de língua podem ter influenciado a</a:t>
            </a:r>
            <a:r>
              <a:rPr lang="pt-PT" baseline="0" dirty="0" smtClean="0"/>
              <a:t> baixa adesão ao questionário, veja-se o caso da Turquia. Olhando para o número de repositórios registados no </a:t>
            </a:r>
            <a:r>
              <a:rPr lang="pt-PT" baseline="0" dirty="0" err="1" smtClean="0"/>
              <a:t>OpenDOAR</a:t>
            </a:r>
            <a:r>
              <a:rPr lang="pt-PT" baseline="0" dirty="0" smtClean="0"/>
              <a:t> e para o número de revistas/editores adicionados no SHERPA/ROMEO  e DOAJ verifica-se uma diferença significativa entre os números apresentados nestas bases de dados e o número de participantes neste estudo.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5F190-5CAB-490F-8FA1-0FFBBC380D45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2453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Limitações de língua podem ter influenciado a</a:t>
            </a:r>
            <a:r>
              <a:rPr lang="pt-PT" baseline="0" dirty="0" smtClean="0"/>
              <a:t> baixa adesão ao questionário, veja-se o caso da Turquia. Olhando para o número de repositórios registados no </a:t>
            </a:r>
            <a:r>
              <a:rPr lang="pt-PT" baseline="0" dirty="0" err="1" smtClean="0"/>
              <a:t>OpenDOAR</a:t>
            </a:r>
            <a:r>
              <a:rPr lang="pt-PT" baseline="0" dirty="0" smtClean="0"/>
              <a:t> e para o número de revistas/editores adicionados no SHERPA/ROMEO  e DOAJ verifica-se uma diferença significativa entre os números apresentados nestas bases de dados e o número de participantes neste estudo.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5F190-5CAB-490F-8FA1-0FFBBC380D45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245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D8BD8C-82AF-4597-AE59-96FB5DA87A9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44131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B841E-461B-429E-A30D-B4C0108EDF3D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45237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569325" y="179388"/>
            <a:ext cx="1746250" cy="6503987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330575" y="179388"/>
            <a:ext cx="5086350" cy="650398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4A743-9BF7-4F25-9FA4-82BBC7FE2DB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34588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41884-AC7E-4B19-90D4-C0A576C4662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17844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29EDAC-8185-4FA4-A9D5-81724FB8E14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39986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330575" y="2700338"/>
            <a:ext cx="3409950" cy="39830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892925" y="2700338"/>
            <a:ext cx="3409950" cy="39830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23C6E-B966-49A1-BA70-E3FE2FAE17AD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22681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B15FF-5768-4DB8-836C-3A6497F275D6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5018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F705F-D904-463C-99F8-22629CBE62A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10939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9879F-CE88-460E-87BF-BD400D56E7A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86722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DC3ED-FE5F-43DF-AFC7-968DBD6DBF9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78509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AA717D-253B-47EF-AB9A-6EC9B03B187B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09537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Medoanet_overview presentation_dp_v2B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43275" y="179388"/>
            <a:ext cx="6972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Presentation Title</a:t>
            </a:r>
            <a:endParaRPr lang="el-GR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30575" y="2700338"/>
            <a:ext cx="6972300" cy="398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94625" y="6999288"/>
            <a:ext cx="2495550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569" tIns="49785" rIns="99569" bIns="49785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808080"/>
                </a:solidFill>
              </a:defRPr>
            </a:lvl1pPr>
          </a:lstStyle>
          <a:p>
            <a:pPr>
              <a:defRPr/>
            </a:pPr>
            <a:fld id="{B1AF52F9-1CC9-48BD-86EB-ADB6874B5CD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95363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defTabSz="995363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libri" pitchFamily="34" charset="0"/>
          <a:cs typeface="Arial" charset="0"/>
        </a:defRPr>
      </a:lvl2pPr>
      <a:lvl3pPr algn="l" defTabSz="995363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libri" pitchFamily="34" charset="0"/>
          <a:cs typeface="Arial" charset="0"/>
        </a:defRPr>
      </a:lvl3pPr>
      <a:lvl4pPr algn="l" defTabSz="995363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libri" pitchFamily="34" charset="0"/>
          <a:cs typeface="Arial" charset="0"/>
        </a:defRPr>
      </a:lvl4pPr>
      <a:lvl5pPr algn="l" defTabSz="995363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libri" pitchFamily="34" charset="0"/>
          <a:cs typeface="Arial" charset="0"/>
        </a:defRPr>
      </a:lvl5pPr>
      <a:lvl6pPr marL="457200" algn="l" defTabSz="995363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libri" pitchFamily="34" charset="0"/>
          <a:cs typeface="Arial" charset="0"/>
        </a:defRPr>
      </a:lvl6pPr>
      <a:lvl7pPr marL="914400" algn="l" defTabSz="995363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libri" pitchFamily="34" charset="0"/>
          <a:cs typeface="Arial" charset="0"/>
        </a:defRPr>
      </a:lvl7pPr>
      <a:lvl8pPr marL="1371600" algn="l" defTabSz="995363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libri" pitchFamily="34" charset="0"/>
          <a:cs typeface="Arial" charset="0"/>
        </a:defRPr>
      </a:lvl8pPr>
      <a:lvl9pPr marL="1828800" algn="l" defTabSz="995363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libri" pitchFamily="34" charset="0"/>
          <a:cs typeface="Arial" charset="0"/>
        </a:defRPr>
      </a:lvl9pPr>
    </p:titleStyle>
    <p:bodyStyle>
      <a:lvl1pPr marL="373063" indent="-373063" algn="l" defTabSz="995363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003366"/>
          </a:solidFill>
          <a:latin typeface="+mn-lt"/>
          <a:ea typeface="+mn-ea"/>
          <a:cs typeface="+mn-cs"/>
        </a:defRPr>
      </a:lvl1pPr>
      <a:lvl2pPr marL="809625" indent="-311150" algn="l" defTabSz="995363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003366"/>
          </a:solidFill>
          <a:latin typeface="+mn-lt"/>
          <a:cs typeface="+mn-cs"/>
        </a:defRPr>
      </a:lvl2pPr>
      <a:lvl3pPr marL="1244600" indent="-249238" algn="l" defTabSz="995363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003366"/>
          </a:solidFill>
          <a:latin typeface="+mn-lt"/>
          <a:cs typeface="+mn-cs"/>
        </a:defRPr>
      </a:lvl3pPr>
      <a:lvl4pPr marL="1743075" indent="-249238" algn="l" defTabSz="995363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003366"/>
          </a:solidFill>
          <a:latin typeface="+mn-lt"/>
          <a:cs typeface="+mn-cs"/>
        </a:defRPr>
      </a:lvl4pPr>
      <a:lvl5pPr marL="2239963" indent="-249238" algn="l" defTabSz="99536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003366"/>
          </a:solidFill>
          <a:latin typeface="+mn-lt"/>
          <a:cs typeface="+mn-cs"/>
        </a:defRPr>
      </a:lvl5pPr>
      <a:lvl6pPr marL="2697163" indent="-249238" algn="l" defTabSz="995363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003366"/>
          </a:solidFill>
          <a:latin typeface="+mn-lt"/>
          <a:cs typeface="+mn-cs"/>
        </a:defRPr>
      </a:lvl6pPr>
      <a:lvl7pPr marL="3154363" indent="-249238" algn="l" defTabSz="995363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003366"/>
          </a:solidFill>
          <a:latin typeface="+mn-lt"/>
          <a:cs typeface="+mn-cs"/>
        </a:defRPr>
      </a:lvl7pPr>
      <a:lvl8pPr marL="3611563" indent="-249238" algn="l" defTabSz="995363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003366"/>
          </a:solidFill>
          <a:latin typeface="+mn-lt"/>
          <a:cs typeface="+mn-cs"/>
        </a:defRPr>
      </a:lvl8pPr>
      <a:lvl9pPr marL="4068763" indent="-249238" algn="l" defTabSz="995363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003366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mailto:eloy@sdum.uminho.pt" TargetMode="External"/><Relationship Id="rId4" Type="http://schemas.openxmlformats.org/officeDocument/2006/relationships/hyperlink" Target="mailto:openaccess@sdum.uminho.pt" TargetMode="External"/><Relationship Id="rId5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2" Type="http://schemas.openxmlformats.org/officeDocument/2006/relationships/hyperlink" Target="mailto:claraboavida@sdum.uminho.pt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3" Type="http://schemas.openxmlformats.org/officeDocument/2006/relationships/comments" Target="../comments/commen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Medoanet_overview presentation_dp_v2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3400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 Box 6"/>
          <p:cNvSpPr txBox="1">
            <a:spLocks noChangeArrowheads="1"/>
          </p:cNvSpPr>
          <p:nvPr/>
        </p:nvSpPr>
        <p:spPr bwMode="auto">
          <a:xfrm>
            <a:off x="450020" y="5652891"/>
            <a:ext cx="4105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>
            <a:lvl1pPr defTabSz="99536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9536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9536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9536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95363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sz="1400" b="1" dirty="0" smtClean="0">
                <a:solidFill>
                  <a:schemeClr val="bg1"/>
                </a:solidFill>
              </a:rPr>
              <a:t>Clara Boavida </a:t>
            </a:r>
            <a:r>
              <a:rPr lang="en-US" sz="1400" b="1" dirty="0" smtClean="0">
                <a:solidFill>
                  <a:srgbClr val="00CCFF"/>
                </a:solidFill>
              </a:rPr>
              <a:t>| </a:t>
            </a:r>
            <a:r>
              <a:rPr lang="es-ES" sz="1400" b="1" dirty="0" err="1" smtClean="0">
                <a:solidFill>
                  <a:srgbClr val="00CCFF"/>
                </a:solidFill>
              </a:rPr>
              <a:t>UMinho</a:t>
            </a:r>
            <a:endParaRPr lang="el-GR" sz="1400" b="1" dirty="0">
              <a:solidFill>
                <a:srgbClr val="00CCFF"/>
              </a:solidFill>
            </a:endParaRPr>
          </a:p>
        </p:txBody>
      </p:sp>
      <p:sp>
        <p:nvSpPr>
          <p:cNvPr id="2052" name="4 Rectángulo"/>
          <p:cNvSpPr>
            <a:spLocks noChangeArrowheads="1"/>
          </p:cNvSpPr>
          <p:nvPr/>
        </p:nvSpPr>
        <p:spPr bwMode="auto">
          <a:xfrm>
            <a:off x="377825" y="4068671"/>
            <a:ext cx="511289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pt-PT" sz="2400" b="1" dirty="0" smtClean="0">
                <a:solidFill>
                  <a:schemeClr val="bg1"/>
                </a:solidFill>
              </a:rPr>
              <a:t>A rede de acesso aberto dos países do Mediterrâneo</a:t>
            </a:r>
          </a:p>
          <a:p>
            <a:endParaRPr lang="pt-PT" sz="2400" b="1" dirty="0" smtClean="0">
              <a:solidFill>
                <a:schemeClr val="bg1"/>
              </a:solidFill>
            </a:endParaRPr>
          </a:p>
          <a:p>
            <a:r>
              <a:rPr lang="pt-PT" sz="1800" b="1" dirty="0" smtClean="0">
                <a:solidFill>
                  <a:schemeClr val="bg1"/>
                </a:solidFill>
              </a:rPr>
              <a:t>22 Outubro 2012 | Workshop Nacional</a:t>
            </a:r>
            <a:endParaRPr lang="pt-PT" sz="1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Medoanet_overview presentation_dp_v2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16" y="0"/>
            <a:ext cx="10693400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4 Rectángulo"/>
          <p:cNvSpPr>
            <a:spLocks noChangeArrowheads="1"/>
          </p:cNvSpPr>
          <p:nvPr/>
        </p:nvSpPr>
        <p:spPr bwMode="auto">
          <a:xfrm>
            <a:off x="377825" y="4284701"/>
            <a:ext cx="511289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pt-PT" sz="3200" b="1" dirty="0" smtClean="0">
                <a:solidFill>
                  <a:schemeClr val="bg1"/>
                </a:solidFill>
              </a:rPr>
              <a:t>Instituições que realizam investigação científica </a:t>
            </a:r>
          </a:p>
          <a:p>
            <a:endParaRPr lang="pt-PT" sz="24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11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Instituições que realizam investigação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10800000">
            <a:off x="672867" y="1620331"/>
            <a:ext cx="9435600" cy="4248000"/>
          </a:xfrm>
          <a:prstGeom prst="round2SameRect">
            <a:avLst/>
          </a:prstGeom>
          <a:ln>
            <a:solidFill>
              <a:srgbClr val="1793C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 smtClean="0"/>
          </a:p>
        </p:txBody>
      </p:sp>
      <p:sp>
        <p:nvSpPr>
          <p:cNvPr id="7" name="Rectangle 6"/>
          <p:cNvSpPr/>
          <p:nvPr/>
        </p:nvSpPr>
        <p:spPr>
          <a:xfrm>
            <a:off x="810070" y="2052391"/>
            <a:ext cx="914527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75% </a:t>
            </a:r>
            <a:r>
              <a:rPr lang="pt-PT" dirty="0"/>
              <a:t>são universidades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54% </a:t>
            </a:r>
            <a:r>
              <a:rPr lang="pt-PT" dirty="0"/>
              <a:t>têm políticas de </a:t>
            </a:r>
            <a:r>
              <a:rPr lang="pt-PT" dirty="0" smtClean="0"/>
              <a:t>AA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Em Portugal, a maioria das políticas de AA são obrigatórias (55%), as dos restantes países são voluntárias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A maioria das instituições não tem um mecanismo de monitorização das políticas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678964" y="1637398"/>
            <a:ext cx="9435600" cy="419458"/>
            <a:chOff x="678964" y="1637398"/>
            <a:chExt cx="9435600" cy="419458"/>
          </a:xfrm>
        </p:grpSpPr>
        <p:sp>
          <p:nvSpPr>
            <p:cNvPr id="6" name="TextBox 5"/>
            <p:cNvSpPr txBox="1"/>
            <p:nvPr/>
          </p:nvSpPr>
          <p:spPr>
            <a:xfrm rot="10800000">
              <a:off x="678964" y="1637398"/>
              <a:ext cx="9435600" cy="419457"/>
            </a:xfrm>
            <a:prstGeom prst="round2SameRect">
              <a:avLst/>
            </a:prstGeom>
            <a:solidFill>
              <a:srgbClr val="1793C9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pt-PT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70871" y="1656746"/>
              <a:ext cx="3242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dirty="0" smtClean="0">
                  <a:solidFill>
                    <a:schemeClr val="bg1"/>
                  </a:solidFill>
                </a:rPr>
                <a:t>Políticas de Acesso Aberto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609589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Conteúdos abrangidos pelas políticas de AA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70" y="2628471"/>
            <a:ext cx="9200416" cy="2470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5462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Instituições que realizam investigação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10800000">
            <a:off x="672867" y="1620331"/>
            <a:ext cx="9435600" cy="4248000"/>
          </a:xfrm>
          <a:prstGeom prst="round2SameRect">
            <a:avLst/>
          </a:prstGeom>
          <a:ln>
            <a:solidFill>
              <a:srgbClr val="1793C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 smtClean="0"/>
          </a:p>
        </p:txBody>
      </p:sp>
      <p:sp>
        <p:nvSpPr>
          <p:cNvPr id="7" name="Rectangle 6"/>
          <p:cNvSpPr/>
          <p:nvPr/>
        </p:nvSpPr>
        <p:spPr>
          <a:xfrm>
            <a:off x="810070" y="2052391"/>
            <a:ext cx="914527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O </a:t>
            </a:r>
            <a:r>
              <a:rPr lang="pt-PT" b="1" dirty="0" smtClean="0">
                <a:solidFill>
                  <a:srgbClr val="003366"/>
                </a:solidFill>
              </a:rPr>
              <a:t>depósito</a:t>
            </a:r>
            <a:r>
              <a:rPr lang="pt-PT" dirty="0" smtClean="0"/>
              <a:t> é requerido o mais breve possível depois do trabalho publicado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b="1" dirty="0" smtClean="0">
                <a:solidFill>
                  <a:srgbClr val="003366"/>
                </a:solidFill>
              </a:rPr>
              <a:t>França, Itália e Turquia</a:t>
            </a:r>
            <a:r>
              <a:rPr lang="pt-PT" dirty="0" smtClean="0"/>
              <a:t> a maioria definiu o acesso aberto imediato às publicações depositadas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b="1" dirty="0" smtClean="0">
                <a:solidFill>
                  <a:srgbClr val="003366"/>
                </a:solidFill>
              </a:rPr>
              <a:t>Grécia e Portugal </a:t>
            </a:r>
            <a:r>
              <a:rPr lang="pt-PT" dirty="0" smtClean="0"/>
              <a:t>a maioria definiu o acesso aberto o mais </a:t>
            </a:r>
            <a:r>
              <a:rPr lang="pt-PT" dirty="0"/>
              <a:t>breve possível </a:t>
            </a:r>
            <a:r>
              <a:rPr lang="pt-PT" dirty="0" smtClean="0"/>
              <a:t>depois do trabalho publicado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 </a:t>
            </a:r>
            <a:r>
              <a:rPr lang="pt-PT" b="1" dirty="0" smtClean="0">
                <a:solidFill>
                  <a:srgbClr val="003366"/>
                </a:solidFill>
              </a:rPr>
              <a:t>Espanha</a:t>
            </a:r>
            <a:r>
              <a:rPr lang="pt-PT" dirty="0" smtClean="0"/>
              <a:t> a maioria definiu que as publicações depositadas fiquem em acesso aberto após 6 meses da publicação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b="1" dirty="0" smtClean="0">
                <a:solidFill>
                  <a:srgbClr val="003366"/>
                </a:solidFill>
              </a:rPr>
              <a:t>A maioria refere ter um mecanismo de apoio e suporte ao depósito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678964" y="1637398"/>
            <a:ext cx="9435600" cy="419458"/>
            <a:chOff x="678964" y="1637398"/>
            <a:chExt cx="9435600" cy="419458"/>
          </a:xfrm>
        </p:grpSpPr>
        <p:sp>
          <p:nvSpPr>
            <p:cNvPr id="6" name="TextBox 5"/>
            <p:cNvSpPr txBox="1"/>
            <p:nvPr/>
          </p:nvSpPr>
          <p:spPr>
            <a:xfrm rot="10800000">
              <a:off x="678964" y="1637398"/>
              <a:ext cx="9435600" cy="419457"/>
            </a:xfrm>
            <a:prstGeom prst="round2SameRect">
              <a:avLst/>
            </a:prstGeom>
            <a:solidFill>
              <a:srgbClr val="1793C9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pt-PT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70871" y="1656746"/>
              <a:ext cx="3242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dirty="0" smtClean="0">
                  <a:solidFill>
                    <a:schemeClr val="bg1"/>
                  </a:solidFill>
                </a:rPr>
                <a:t>Políticas de Acesso Aberto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334524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Instituições com repositórios de AA</a:t>
            </a:r>
            <a:endParaRPr lang="en-US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89886270"/>
              </p:ext>
            </p:extLst>
          </p:nvPr>
        </p:nvGraphicFramePr>
        <p:xfrm>
          <a:off x="1818210" y="1620331"/>
          <a:ext cx="7128933" cy="4752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31481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Política de AA dos repositórios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529328" y="1836361"/>
            <a:ext cx="9642042" cy="464442"/>
          </a:xfrm>
          <a:prstGeom prst="roundRect">
            <a:avLst/>
          </a:prstGeom>
          <a:solidFill>
            <a:srgbClr val="1793C9"/>
          </a:solidFill>
          <a:ln w="28575" cap="flat" cmpd="sng" algn="ctr">
            <a:solidFill>
              <a:srgbClr val="1793C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95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51530" y="1891754"/>
            <a:ext cx="86766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A maioria das instituições não tem uma política de AA do repositório disponível online </a:t>
            </a:r>
            <a:endParaRPr lang="en-US" sz="1600" b="1" dirty="0">
              <a:solidFill>
                <a:schemeClr val="bg1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529328" y="2686238"/>
            <a:ext cx="9577331" cy="1126775"/>
            <a:chOff x="4050520" y="2192550"/>
            <a:chExt cx="2640733" cy="711958"/>
          </a:xfrm>
        </p:grpSpPr>
        <p:sp>
          <p:nvSpPr>
            <p:cNvPr id="10" name="Rounded Rectangle 9"/>
            <p:cNvSpPr/>
            <p:nvPr/>
          </p:nvSpPr>
          <p:spPr bwMode="auto">
            <a:xfrm>
              <a:off x="4050520" y="2192550"/>
              <a:ext cx="2640733" cy="711958"/>
            </a:xfrm>
            <a:prstGeom prst="roundRect">
              <a:avLst/>
            </a:prstGeom>
            <a:solidFill>
              <a:srgbClr val="003366"/>
            </a:solidFill>
            <a:ln w="28575" cap="flat" cmpd="sng" algn="ctr">
              <a:solidFill>
                <a:srgbClr val="00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129941" y="2285993"/>
              <a:ext cx="2479895" cy="5250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600" b="1" dirty="0" smtClean="0">
                  <a:solidFill>
                    <a:schemeClr val="bg1"/>
                  </a:solidFill>
                </a:rPr>
                <a:t>Cerca de metade das políticas de AA dos repositórios regulam as submissões e a outra metade regulam os conteúdos. Só uma pequena parte regula os metadados e a preservação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29328" y="4245073"/>
            <a:ext cx="9642042" cy="711958"/>
            <a:chOff x="594039" y="4013279"/>
            <a:chExt cx="2640733" cy="711958"/>
          </a:xfrm>
        </p:grpSpPr>
        <p:sp>
          <p:nvSpPr>
            <p:cNvPr id="12" name="Rounded Rectangle 11"/>
            <p:cNvSpPr/>
            <p:nvPr/>
          </p:nvSpPr>
          <p:spPr bwMode="auto">
            <a:xfrm>
              <a:off x="594039" y="4013279"/>
              <a:ext cx="2640733" cy="711958"/>
            </a:xfrm>
            <a:prstGeom prst="roundRect">
              <a:avLst/>
            </a:prstGeom>
            <a:solidFill>
              <a:srgbClr val="0055A6"/>
            </a:solidFill>
            <a:ln w="28575" cap="flat" cmpd="sng" algn="ctr">
              <a:solidFill>
                <a:srgbClr val="0055A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20145" y="4068671"/>
              <a:ext cx="23763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1600" b="1" dirty="0" smtClean="0">
                  <a:solidFill>
                    <a:schemeClr val="bg1"/>
                  </a:solidFill>
                </a:rPr>
                <a:t>A maioria dos repositórios são geridos pelas bibliotecas; o </a:t>
              </a:r>
              <a:r>
                <a:rPr lang="pt-PT" sz="1600" b="1" dirty="0" err="1" smtClean="0">
                  <a:solidFill>
                    <a:schemeClr val="bg1"/>
                  </a:solidFill>
                </a:rPr>
                <a:t>DSpace</a:t>
              </a:r>
              <a:r>
                <a:rPr lang="pt-PT" sz="1600" b="1" dirty="0" smtClean="0">
                  <a:solidFill>
                    <a:schemeClr val="bg1"/>
                  </a:solidFill>
                </a:rPr>
                <a:t> é o software mais usado  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Rounded Rectangle 22"/>
          <p:cNvSpPr/>
          <p:nvPr/>
        </p:nvSpPr>
        <p:spPr bwMode="auto">
          <a:xfrm>
            <a:off x="529328" y="5325223"/>
            <a:ext cx="9642042" cy="775493"/>
          </a:xfrm>
          <a:prstGeom prst="roundRect">
            <a:avLst/>
          </a:prstGeom>
          <a:solidFill>
            <a:srgbClr val="1793C9"/>
          </a:solidFill>
          <a:ln w="28575" cap="flat" cmpd="sng" algn="ctr">
            <a:solidFill>
              <a:srgbClr val="1793C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95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68105" y="5452626"/>
            <a:ext cx="8676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Não se verifica  a existência de políticas de preservação dos resultados da investigação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825922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Políticas de AA: Portugal relativamente aos restantes países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068105" y="5940931"/>
            <a:ext cx="8676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Não se verifica  a existência de políticas de preservação dos resultados da investigação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18038" y="1568093"/>
            <a:ext cx="3744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1793C9"/>
                </a:solidFill>
              </a:rPr>
              <a:t>PONTOS FORTES</a:t>
            </a:r>
            <a:endParaRPr lang="en-US" sz="2400" b="1" dirty="0">
              <a:solidFill>
                <a:srgbClr val="1793C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51530" y="2293435"/>
            <a:ext cx="86766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O número de repositórios 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O número de políticas de Acesso Aberto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818359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Políticas de AA: Portugal relativamente aos restantes países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118038" y="1568093"/>
            <a:ext cx="3744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1793C9"/>
                </a:solidFill>
              </a:rPr>
              <a:t>PONTOS FRACOS</a:t>
            </a:r>
            <a:endParaRPr lang="en-US" sz="2400" b="1" dirty="0">
              <a:solidFill>
                <a:srgbClr val="1793C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51530" y="2293435"/>
            <a:ext cx="867663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A maioria das instituições não tem uma política de AA do repositório disponível online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Não se verifica a existência de políticas de preservação dos resultados da investigação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Os dados de investigação não fazem parte dos conteúdos com depósito frequente </a:t>
            </a:r>
          </a:p>
          <a:p>
            <a:pPr marL="342900" indent="-342900">
              <a:buClr>
                <a:srgbClr val="1793C9"/>
              </a:buClr>
              <a:buFont typeface="Wingdings" pitchFamily="2" charset="2"/>
              <a:buChar char="§"/>
            </a:pPr>
            <a:endParaRPr lang="pt-PT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180262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Medoanet_overview presentation_dp_v2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16" y="0"/>
            <a:ext cx="10693400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4 Rectángulo"/>
          <p:cNvSpPr>
            <a:spLocks noChangeArrowheads="1"/>
          </p:cNvSpPr>
          <p:nvPr/>
        </p:nvSpPr>
        <p:spPr bwMode="auto">
          <a:xfrm>
            <a:off x="377825" y="4284701"/>
            <a:ext cx="511289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pt-PT" sz="3200" b="1" dirty="0" smtClean="0">
                <a:solidFill>
                  <a:schemeClr val="bg1"/>
                </a:solidFill>
              </a:rPr>
              <a:t>Financiadores de ciência</a:t>
            </a:r>
          </a:p>
          <a:p>
            <a:endParaRPr lang="pt-PT" sz="24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9743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Financiadores de ciência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2344916" y="2204333"/>
            <a:ext cx="2641734" cy="2584438"/>
            <a:chOff x="1408030" y="2204333"/>
            <a:chExt cx="1994400" cy="2584438"/>
          </a:xfrm>
        </p:grpSpPr>
        <p:sp>
          <p:nvSpPr>
            <p:cNvPr id="17" name="Rounded Rectangle 16"/>
            <p:cNvSpPr/>
            <p:nvPr/>
          </p:nvSpPr>
          <p:spPr bwMode="auto">
            <a:xfrm>
              <a:off x="1408030" y="2268421"/>
              <a:ext cx="1994400" cy="2520350"/>
            </a:xfrm>
            <a:prstGeom prst="roundRect">
              <a:avLst/>
            </a:prstGeom>
            <a:solidFill>
              <a:schemeClr val="bg1"/>
            </a:solidFill>
            <a:ln w="28575" cap="flat" cmpd="sng" algn="ctr">
              <a:solidFill>
                <a:srgbClr val="1793C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 bwMode="auto">
            <a:xfrm>
              <a:off x="1408786" y="2204333"/>
              <a:ext cx="1993644" cy="711958"/>
            </a:xfrm>
            <a:prstGeom prst="roundRect">
              <a:avLst/>
            </a:prstGeom>
            <a:solidFill>
              <a:srgbClr val="1793C9"/>
            </a:solidFill>
            <a:ln w="28575" cap="flat" cmpd="sng" algn="ctr">
              <a:solidFill>
                <a:srgbClr val="1793C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513356" y="2204333"/>
            <a:ext cx="2641734" cy="2584438"/>
            <a:chOff x="4050520" y="2204333"/>
            <a:chExt cx="2641734" cy="2584438"/>
          </a:xfrm>
        </p:grpSpPr>
        <p:sp>
          <p:nvSpPr>
            <p:cNvPr id="22" name="Rounded Rectangle 21"/>
            <p:cNvSpPr/>
            <p:nvPr/>
          </p:nvSpPr>
          <p:spPr bwMode="auto">
            <a:xfrm>
              <a:off x="4050520" y="2268421"/>
              <a:ext cx="2641734" cy="2520350"/>
            </a:xfrm>
            <a:prstGeom prst="roundRect">
              <a:avLst/>
            </a:prstGeom>
            <a:solidFill>
              <a:schemeClr val="bg1"/>
            </a:solidFill>
            <a:ln w="28575" cap="flat" cmpd="sng" algn="ctr">
              <a:solidFill>
                <a:srgbClr val="00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 bwMode="auto">
            <a:xfrm>
              <a:off x="4050520" y="2204333"/>
              <a:ext cx="2640733" cy="711958"/>
            </a:xfrm>
            <a:prstGeom prst="roundRect">
              <a:avLst/>
            </a:prstGeom>
            <a:solidFill>
              <a:srgbClr val="003366"/>
            </a:solidFill>
            <a:ln w="28575" cap="flat" cmpd="sng" algn="ctr">
              <a:solidFill>
                <a:srgbClr val="00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488936" y="2372381"/>
            <a:ext cx="2376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</a:rPr>
              <a:t>Nos seis países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96342" y="2372381"/>
            <a:ext cx="2376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</a:rPr>
              <a:t>Em Portugal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88936" y="2988521"/>
            <a:ext cx="237633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smtClean="0">
                <a:solidFill>
                  <a:srgbClr val="1793C9"/>
                </a:solidFill>
              </a:rPr>
              <a:t>16 </a:t>
            </a:r>
            <a:r>
              <a:rPr lang="pt-PT" sz="2400" b="1" dirty="0" smtClean="0">
                <a:solidFill>
                  <a:srgbClr val="1793C9"/>
                </a:solidFill>
              </a:rPr>
              <a:t>respostas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45557" y="2988521"/>
            <a:ext cx="23763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smtClean="0">
                <a:solidFill>
                  <a:srgbClr val="003366"/>
                </a:solidFill>
              </a:rPr>
              <a:t>1 </a:t>
            </a:r>
          </a:p>
          <a:p>
            <a:r>
              <a:rPr lang="pt-PT" sz="2400" b="1" dirty="0" smtClean="0">
                <a:solidFill>
                  <a:srgbClr val="003366"/>
                </a:solidFill>
              </a:rPr>
              <a:t>resposta</a:t>
            </a:r>
          </a:p>
          <a:p>
            <a:r>
              <a:rPr lang="pt-PT" sz="4000" b="1" dirty="0" smtClean="0">
                <a:solidFill>
                  <a:srgbClr val="003366"/>
                </a:solidFill>
              </a:rPr>
              <a:t>11% </a:t>
            </a:r>
            <a:r>
              <a:rPr lang="pt-PT" sz="1400" b="1" dirty="0" smtClean="0">
                <a:solidFill>
                  <a:srgbClr val="003366"/>
                </a:solidFill>
              </a:rPr>
              <a:t>de sucesso</a:t>
            </a:r>
            <a:endParaRPr lang="en-US" sz="1050" b="1" dirty="0">
              <a:solidFill>
                <a:srgbClr val="0033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4065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Agenda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458160" y="1908371"/>
            <a:ext cx="828115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Introdução ao projeto </a:t>
            </a:r>
            <a:r>
              <a:rPr lang="pt-PT" dirty="0" err="1" smtClean="0"/>
              <a:t>MedOANet</a:t>
            </a:r>
            <a:endParaRPr lang="pt-PT" dirty="0" smtClean="0"/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Enquadramento do estudo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Portugal em relação ao restantes países do sul da Europa</a:t>
            </a:r>
          </a:p>
          <a:p>
            <a:pPr marL="800100" lvl="1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Instituições</a:t>
            </a:r>
          </a:p>
          <a:p>
            <a:pPr marL="800100" lvl="1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Financiadores</a:t>
            </a:r>
          </a:p>
          <a:p>
            <a:pPr marL="800100" lvl="1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Editores  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Conclusões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274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Financiadores de </a:t>
            </a:r>
            <a:r>
              <a:rPr lang="pt-PT" dirty="0" smtClean="0"/>
              <a:t>ciência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10800000">
            <a:off x="672867" y="1620331"/>
            <a:ext cx="9435600" cy="4248000"/>
          </a:xfrm>
          <a:prstGeom prst="round2SameRect">
            <a:avLst/>
          </a:prstGeom>
          <a:ln>
            <a:solidFill>
              <a:srgbClr val="1793C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 smtClean="0"/>
          </a:p>
        </p:txBody>
      </p:sp>
      <p:sp>
        <p:nvSpPr>
          <p:cNvPr id="7" name="Rectangle 6"/>
          <p:cNvSpPr/>
          <p:nvPr/>
        </p:nvSpPr>
        <p:spPr>
          <a:xfrm>
            <a:off x="810070" y="2052391"/>
            <a:ext cx="914527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b="1" dirty="0">
                <a:solidFill>
                  <a:srgbClr val="003366"/>
                </a:solidFill>
              </a:rPr>
              <a:t>Portugal</a:t>
            </a:r>
            <a:r>
              <a:rPr lang="pt-PT" dirty="0"/>
              <a:t>: o </a:t>
            </a:r>
            <a:r>
              <a:rPr lang="pt-PT" dirty="0" smtClean="0"/>
              <a:t>financiador </a:t>
            </a:r>
            <a:r>
              <a:rPr lang="pt-PT" dirty="0"/>
              <a:t>público (FCT) </a:t>
            </a:r>
            <a:r>
              <a:rPr lang="pt-PT" dirty="0" smtClean="0"/>
              <a:t>anunciou, no passado dia 1 de Out., política de AA a ser apresentada publicamente ainda este mês.</a:t>
            </a:r>
            <a:endParaRPr lang="pt-PT" dirty="0"/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b="1" dirty="0">
                <a:solidFill>
                  <a:srgbClr val="003366"/>
                </a:solidFill>
              </a:rPr>
              <a:t>França</a:t>
            </a:r>
            <a:r>
              <a:rPr lang="pt-PT" dirty="0"/>
              <a:t>: o principal financiador público (ANR) apesar de encorajar fortemente o depósito em repositórios de AA não tem uma política de AA </a:t>
            </a:r>
            <a:r>
              <a:rPr lang="pt-PT" dirty="0" smtClean="0"/>
              <a:t>definida</a:t>
            </a:r>
            <a:endParaRPr lang="pt-PT" dirty="0"/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 </a:t>
            </a:r>
            <a:r>
              <a:rPr lang="pt-PT" b="1" dirty="0" smtClean="0">
                <a:solidFill>
                  <a:srgbClr val="003366"/>
                </a:solidFill>
              </a:rPr>
              <a:t>Itália</a:t>
            </a:r>
            <a:r>
              <a:rPr lang="pt-PT" dirty="0"/>
              <a:t>: o principal financiador público (MIUR) não adotou nem recomendou políticas de AA. Inspirada nas recomendações da </a:t>
            </a:r>
            <a:r>
              <a:rPr lang="pt-PT" dirty="0" smtClean="0"/>
              <a:t>CE </a:t>
            </a:r>
            <a:r>
              <a:rPr lang="pt-PT" dirty="0"/>
              <a:t>tem para aprovação uma política de AA para publicações resultantes de financiamento </a:t>
            </a:r>
            <a:r>
              <a:rPr lang="pt-PT" dirty="0" smtClean="0"/>
              <a:t>público</a:t>
            </a:r>
            <a:endParaRPr lang="pt-PT" dirty="0"/>
          </a:p>
        </p:txBody>
      </p:sp>
      <p:grpSp>
        <p:nvGrpSpPr>
          <p:cNvPr id="12" name="Group 11"/>
          <p:cNvGrpSpPr/>
          <p:nvPr/>
        </p:nvGrpSpPr>
        <p:grpSpPr>
          <a:xfrm>
            <a:off x="678964" y="1620331"/>
            <a:ext cx="9435600" cy="419458"/>
            <a:chOff x="678964" y="1637398"/>
            <a:chExt cx="9435600" cy="419458"/>
          </a:xfrm>
        </p:grpSpPr>
        <p:sp>
          <p:nvSpPr>
            <p:cNvPr id="6" name="TextBox 5"/>
            <p:cNvSpPr txBox="1"/>
            <p:nvPr/>
          </p:nvSpPr>
          <p:spPr>
            <a:xfrm rot="10800000">
              <a:off x="678964" y="1637398"/>
              <a:ext cx="9435600" cy="419457"/>
            </a:xfrm>
            <a:prstGeom prst="round2SameRect">
              <a:avLst/>
            </a:prstGeom>
            <a:solidFill>
              <a:srgbClr val="1793C9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pt-PT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70871" y="1656746"/>
              <a:ext cx="3242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dirty="0" smtClean="0">
                  <a:solidFill>
                    <a:schemeClr val="bg1"/>
                  </a:solidFill>
                </a:rPr>
                <a:t>Políticas de Acesso Aberto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896358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Financiadores de </a:t>
            </a:r>
            <a:r>
              <a:rPr lang="pt-PT" dirty="0" smtClean="0"/>
              <a:t>ciência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10800000">
            <a:off x="672867" y="1620331"/>
            <a:ext cx="9435600" cy="4248000"/>
          </a:xfrm>
          <a:prstGeom prst="round2SameRect">
            <a:avLst/>
          </a:prstGeom>
          <a:ln>
            <a:solidFill>
              <a:srgbClr val="1793C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 smtClean="0"/>
          </a:p>
        </p:txBody>
      </p:sp>
      <p:sp>
        <p:nvSpPr>
          <p:cNvPr id="7" name="Rectangle 6"/>
          <p:cNvSpPr/>
          <p:nvPr/>
        </p:nvSpPr>
        <p:spPr>
          <a:xfrm>
            <a:off x="810070" y="2052391"/>
            <a:ext cx="914527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b="1" dirty="0">
                <a:solidFill>
                  <a:srgbClr val="003366"/>
                </a:solidFill>
              </a:rPr>
              <a:t>Espanha</a:t>
            </a:r>
            <a:r>
              <a:rPr lang="pt-PT" dirty="0"/>
              <a:t>: contemplou na nova lei da Ciência, Tecnologia e Inovação </a:t>
            </a:r>
            <a:r>
              <a:rPr lang="pt-PT" dirty="0" smtClean="0"/>
              <a:t>(2011) um </a:t>
            </a:r>
            <a:r>
              <a:rPr lang="pt-PT" dirty="0"/>
              <a:t>artigo sobre a difusão em acesso aberto dos resultados científicos resultantes de financiamento </a:t>
            </a:r>
            <a:r>
              <a:rPr lang="pt-PT" dirty="0" smtClean="0"/>
              <a:t>público. A nível regional as Regiões Autónomas de Madrid e Astúrias têm os seus próprios mandatos de AA</a:t>
            </a:r>
            <a:endParaRPr lang="pt-PT" dirty="0"/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b="1" dirty="0">
                <a:solidFill>
                  <a:srgbClr val="003366"/>
                </a:solidFill>
              </a:rPr>
              <a:t>Grécia</a:t>
            </a:r>
            <a:r>
              <a:rPr lang="pt-PT" dirty="0"/>
              <a:t>: à semelhança de Espanha está a desenvolver uma nova lei para a Investigação e a Tecnologia contemplando </a:t>
            </a:r>
            <a:r>
              <a:rPr lang="pt-PT" dirty="0" smtClean="0"/>
              <a:t>o AA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b="1" dirty="0" smtClean="0">
                <a:solidFill>
                  <a:srgbClr val="003366"/>
                </a:solidFill>
              </a:rPr>
              <a:t>Turquia</a:t>
            </a:r>
            <a:r>
              <a:rPr lang="pt-PT" dirty="0" smtClean="0"/>
              <a:t>: os três financiadores públicos que responderam têm políticas de AA definidas, um deles com mandato</a:t>
            </a:r>
            <a:endParaRPr lang="pt-PT" dirty="0"/>
          </a:p>
        </p:txBody>
      </p:sp>
      <p:grpSp>
        <p:nvGrpSpPr>
          <p:cNvPr id="12" name="Group 11"/>
          <p:cNvGrpSpPr/>
          <p:nvPr/>
        </p:nvGrpSpPr>
        <p:grpSpPr>
          <a:xfrm>
            <a:off x="678964" y="1620331"/>
            <a:ext cx="9435600" cy="419458"/>
            <a:chOff x="678964" y="1637398"/>
            <a:chExt cx="9435600" cy="419458"/>
          </a:xfrm>
        </p:grpSpPr>
        <p:sp>
          <p:nvSpPr>
            <p:cNvPr id="6" name="TextBox 5"/>
            <p:cNvSpPr txBox="1"/>
            <p:nvPr/>
          </p:nvSpPr>
          <p:spPr>
            <a:xfrm rot="10800000">
              <a:off x="678964" y="1637398"/>
              <a:ext cx="9435600" cy="419457"/>
            </a:xfrm>
            <a:prstGeom prst="round2SameRect">
              <a:avLst/>
            </a:prstGeom>
            <a:solidFill>
              <a:srgbClr val="1793C9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pt-PT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70871" y="1656746"/>
              <a:ext cx="32427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dirty="0" smtClean="0">
                  <a:solidFill>
                    <a:schemeClr val="bg1"/>
                  </a:solidFill>
                </a:rPr>
                <a:t>Políticas de Acesso Aberto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86131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Medoanet_overview presentation_dp_v2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16" y="0"/>
            <a:ext cx="10693400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4 Rectángulo"/>
          <p:cNvSpPr>
            <a:spLocks noChangeArrowheads="1"/>
          </p:cNvSpPr>
          <p:nvPr/>
        </p:nvSpPr>
        <p:spPr bwMode="auto">
          <a:xfrm>
            <a:off x="377825" y="4284701"/>
            <a:ext cx="5112896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pt-PT" sz="3200" b="1" dirty="0" smtClean="0">
                <a:solidFill>
                  <a:schemeClr val="bg1"/>
                </a:solidFill>
              </a:rPr>
              <a:t>Editores de revistas científicas</a:t>
            </a:r>
          </a:p>
          <a:p>
            <a:endParaRPr lang="pt-PT" sz="24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728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Editores de revistas científicas em Portugal 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895559" y="2506863"/>
            <a:ext cx="2641734" cy="2584438"/>
            <a:chOff x="1408030" y="2204333"/>
            <a:chExt cx="1994400" cy="2584438"/>
          </a:xfrm>
        </p:grpSpPr>
        <p:sp>
          <p:nvSpPr>
            <p:cNvPr id="17" name="Rounded Rectangle 16"/>
            <p:cNvSpPr/>
            <p:nvPr/>
          </p:nvSpPr>
          <p:spPr bwMode="auto">
            <a:xfrm>
              <a:off x="1408030" y="2268421"/>
              <a:ext cx="1994400" cy="2520350"/>
            </a:xfrm>
            <a:prstGeom prst="roundRect">
              <a:avLst/>
            </a:prstGeom>
            <a:solidFill>
              <a:schemeClr val="bg1"/>
            </a:solidFill>
            <a:ln w="28575" cap="flat" cmpd="sng" algn="ctr">
              <a:solidFill>
                <a:srgbClr val="1793C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 bwMode="auto">
            <a:xfrm>
              <a:off x="1408786" y="2204333"/>
              <a:ext cx="1993644" cy="711958"/>
            </a:xfrm>
            <a:prstGeom prst="roundRect">
              <a:avLst/>
            </a:prstGeom>
            <a:solidFill>
              <a:srgbClr val="1793C9"/>
            </a:solidFill>
            <a:ln w="28575" cap="flat" cmpd="sng" algn="ctr">
              <a:solidFill>
                <a:srgbClr val="1793C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194540" y="2478031"/>
            <a:ext cx="2641734" cy="2584438"/>
            <a:chOff x="4050520" y="2204333"/>
            <a:chExt cx="2641734" cy="2584438"/>
          </a:xfrm>
        </p:grpSpPr>
        <p:sp>
          <p:nvSpPr>
            <p:cNvPr id="22" name="Rounded Rectangle 21"/>
            <p:cNvSpPr/>
            <p:nvPr/>
          </p:nvSpPr>
          <p:spPr bwMode="auto">
            <a:xfrm>
              <a:off x="4050520" y="2268421"/>
              <a:ext cx="2641734" cy="2520350"/>
            </a:xfrm>
            <a:prstGeom prst="roundRect">
              <a:avLst/>
            </a:prstGeom>
            <a:solidFill>
              <a:schemeClr val="bg1"/>
            </a:solidFill>
            <a:ln w="28575" cap="flat" cmpd="sng" algn="ctr">
              <a:solidFill>
                <a:srgbClr val="00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 bwMode="auto">
            <a:xfrm>
              <a:off x="4050520" y="2204333"/>
              <a:ext cx="2640733" cy="711958"/>
            </a:xfrm>
            <a:prstGeom prst="roundRect">
              <a:avLst/>
            </a:prstGeom>
            <a:solidFill>
              <a:srgbClr val="003366"/>
            </a:solidFill>
            <a:ln w="28575" cap="flat" cmpd="sng" algn="ctr">
              <a:solidFill>
                <a:srgbClr val="00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26" name="Rounded Rectangle 25"/>
          <p:cNvSpPr/>
          <p:nvPr/>
        </p:nvSpPr>
        <p:spPr bwMode="auto">
          <a:xfrm>
            <a:off x="7517818" y="2486727"/>
            <a:ext cx="2641734" cy="252035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rgbClr val="0055A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95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7" name="Rounded Rectangle 26"/>
          <p:cNvSpPr/>
          <p:nvPr/>
        </p:nvSpPr>
        <p:spPr bwMode="auto">
          <a:xfrm>
            <a:off x="7518819" y="2422639"/>
            <a:ext cx="2640733" cy="711958"/>
          </a:xfrm>
          <a:prstGeom prst="roundRect">
            <a:avLst/>
          </a:prstGeom>
          <a:solidFill>
            <a:srgbClr val="0055A6"/>
          </a:solidFill>
          <a:ln w="28575" cap="flat" cmpd="sng" algn="ctr">
            <a:solidFill>
              <a:srgbClr val="0055A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95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54090" y="2670876"/>
            <a:ext cx="2376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 smtClean="0">
                <a:solidFill>
                  <a:schemeClr val="bg1"/>
                </a:solidFill>
              </a:rPr>
              <a:t>Em Portugal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7242" y="2510844"/>
            <a:ext cx="2376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800" b="1" dirty="0" smtClean="0">
                <a:solidFill>
                  <a:schemeClr val="bg1"/>
                </a:solidFill>
              </a:rPr>
              <a:t>Associações científicas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51020" y="2478031"/>
            <a:ext cx="2376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Pequenas editoras </a:t>
            </a:r>
          </a:p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&lt;10 títulos por ano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28261" y="3291051"/>
            <a:ext cx="23763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smtClean="0">
                <a:solidFill>
                  <a:srgbClr val="1793C9"/>
                </a:solidFill>
              </a:rPr>
              <a:t>32 </a:t>
            </a:r>
            <a:r>
              <a:rPr lang="pt-PT" sz="2400" b="1" dirty="0" smtClean="0">
                <a:solidFill>
                  <a:srgbClr val="1793C9"/>
                </a:solidFill>
              </a:rPr>
              <a:t>respostas</a:t>
            </a:r>
          </a:p>
          <a:p>
            <a:r>
              <a:rPr lang="pt-PT" sz="4000" b="1" dirty="0" smtClean="0">
                <a:solidFill>
                  <a:srgbClr val="1793C9"/>
                </a:solidFill>
              </a:rPr>
              <a:t>30%</a:t>
            </a:r>
            <a:endParaRPr lang="en-US" sz="1050" b="1" dirty="0">
              <a:solidFill>
                <a:srgbClr val="1793C9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27242" y="3262219"/>
            <a:ext cx="23763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smtClean="0">
                <a:solidFill>
                  <a:srgbClr val="003366"/>
                </a:solidFill>
              </a:rPr>
              <a:t>16 </a:t>
            </a:r>
          </a:p>
          <a:p>
            <a:r>
              <a:rPr lang="pt-PT" sz="2400" b="1" dirty="0" smtClean="0">
                <a:solidFill>
                  <a:srgbClr val="003366"/>
                </a:solidFill>
              </a:rPr>
              <a:t>respostas</a:t>
            </a:r>
          </a:p>
          <a:p>
            <a:r>
              <a:rPr lang="pt-PT" sz="4000" b="1" dirty="0" smtClean="0">
                <a:solidFill>
                  <a:srgbClr val="003366"/>
                </a:solidFill>
              </a:rPr>
              <a:t>50%</a:t>
            </a:r>
            <a:endParaRPr lang="en-US" sz="1050" b="1" dirty="0">
              <a:solidFill>
                <a:srgbClr val="003366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50520" y="3206827"/>
            <a:ext cx="23763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smtClean="0">
                <a:solidFill>
                  <a:srgbClr val="0055A6"/>
                </a:solidFill>
              </a:rPr>
              <a:t>16 </a:t>
            </a:r>
            <a:r>
              <a:rPr lang="pt-PT" sz="2400" b="1" dirty="0" smtClean="0">
                <a:solidFill>
                  <a:srgbClr val="0055A6"/>
                </a:solidFill>
              </a:rPr>
              <a:t>respostas</a:t>
            </a:r>
          </a:p>
          <a:p>
            <a:r>
              <a:rPr lang="pt-PT" sz="4000" b="1" dirty="0" smtClean="0">
                <a:solidFill>
                  <a:srgbClr val="0055A6"/>
                </a:solidFill>
              </a:rPr>
              <a:t>50%</a:t>
            </a:r>
            <a:endParaRPr lang="en-US" sz="1050" b="1" dirty="0">
              <a:solidFill>
                <a:srgbClr val="0055A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265941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Total de editores de revistas científicas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895559" y="2506863"/>
            <a:ext cx="2641734" cy="2584438"/>
            <a:chOff x="1408030" y="2204333"/>
            <a:chExt cx="1994400" cy="2584438"/>
          </a:xfrm>
        </p:grpSpPr>
        <p:sp>
          <p:nvSpPr>
            <p:cNvPr id="17" name="Rounded Rectangle 16"/>
            <p:cNvSpPr/>
            <p:nvPr/>
          </p:nvSpPr>
          <p:spPr bwMode="auto">
            <a:xfrm>
              <a:off x="1408030" y="2268421"/>
              <a:ext cx="1994400" cy="2520350"/>
            </a:xfrm>
            <a:prstGeom prst="roundRect">
              <a:avLst/>
            </a:prstGeom>
            <a:solidFill>
              <a:schemeClr val="bg1"/>
            </a:solidFill>
            <a:ln w="28575" cap="flat" cmpd="sng" algn="ctr">
              <a:solidFill>
                <a:srgbClr val="1793C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 bwMode="auto">
            <a:xfrm>
              <a:off x="1408786" y="2204333"/>
              <a:ext cx="1993644" cy="711958"/>
            </a:xfrm>
            <a:prstGeom prst="roundRect">
              <a:avLst/>
            </a:prstGeom>
            <a:solidFill>
              <a:srgbClr val="1793C9"/>
            </a:solidFill>
            <a:ln w="28575" cap="flat" cmpd="sng" algn="ctr">
              <a:solidFill>
                <a:srgbClr val="1793C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194540" y="2478031"/>
            <a:ext cx="2641734" cy="2584438"/>
            <a:chOff x="4050520" y="2204333"/>
            <a:chExt cx="2641734" cy="2584438"/>
          </a:xfrm>
        </p:grpSpPr>
        <p:sp>
          <p:nvSpPr>
            <p:cNvPr id="22" name="Rounded Rectangle 21"/>
            <p:cNvSpPr/>
            <p:nvPr/>
          </p:nvSpPr>
          <p:spPr bwMode="auto">
            <a:xfrm>
              <a:off x="4050520" y="2268421"/>
              <a:ext cx="2641734" cy="2520350"/>
            </a:xfrm>
            <a:prstGeom prst="roundRect">
              <a:avLst/>
            </a:prstGeom>
            <a:solidFill>
              <a:schemeClr val="bg1"/>
            </a:solidFill>
            <a:ln w="28575" cap="flat" cmpd="sng" algn="ctr">
              <a:solidFill>
                <a:srgbClr val="00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 bwMode="auto">
            <a:xfrm>
              <a:off x="4050520" y="2204333"/>
              <a:ext cx="2640733" cy="711958"/>
            </a:xfrm>
            <a:prstGeom prst="roundRect">
              <a:avLst/>
            </a:prstGeom>
            <a:solidFill>
              <a:srgbClr val="003366"/>
            </a:solidFill>
            <a:ln w="28575" cap="flat" cmpd="sng" algn="ctr">
              <a:solidFill>
                <a:srgbClr val="00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26" name="Rounded Rectangle 25"/>
          <p:cNvSpPr/>
          <p:nvPr/>
        </p:nvSpPr>
        <p:spPr bwMode="auto">
          <a:xfrm>
            <a:off x="7517818" y="2486727"/>
            <a:ext cx="2641734" cy="252035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rgbClr val="0055A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95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7" name="Rounded Rectangle 26"/>
          <p:cNvSpPr/>
          <p:nvPr/>
        </p:nvSpPr>
        <p:spPr bwMode="auto">
          <a:xfrm>
            <a:off x="7518819" y="2422639"/>
            <a:ext cx="2640733" cy="711958"/>
          </a:xfrm>
          <a:prstGeom prst="roundRect">
            <a:avLst/>
          </a:prstGeom>
          <a:solidFill>
            <a:srgbClr val="0055A6"/>
          </a:solidFill>
          <a:ln w="28575" cap="flat" cmpd="sng" algn="ctr">
            <a:solidFill>
              <a:srgbClr val="0055A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95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28261" y="2498941"/>
            <a:ext cx="2376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800" b="1" dirty="0" smtClean="0">
                <a:solidFill>
                  <a:schemeClr val="bg1"/>
                </a:solidFill>
              </a:rPr>
              <a:t>Editoras universitárias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7242" y="2510844"/>
            <a:ext cx="2376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800" b="1" dirty="0" smtClean="0">
                <a:solidFill>
                  <a:schemeClr val="bg1"/>
                </a:solidFill>
              </a:rPr>
              <a:t>Associações científicas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51020" y="2478031"/>
            <a:ext cx="2376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Pequenas editoras </a:t>
            </a:r>
          </a:p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&lt;10 títulos por ano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28261" y="3291051"/>
            <a:ext cx="23763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smtClean="0">
                <a:solidFill>
                  <a:srgbClr val="1793C9"/>
                </a:solidFill>
              </a:rPr>
              <a:t>63 </a:t>
            </a:r>
            <a:r>
              <a:rPr lang="pt-PT" sz="2400" b="1" dirty="0" smtClean="0">
                <a:solidFill>
                  <a:srgbClr val="1793C9"/>
                </a:solidFill>
              </a:rPr>
              <a:t>respostas</a:t>
            </a:r>
          </a:p>
          <a:p>
            <a:r>
              <a:rPr lang="pt-PT" sz="4000" b="1" dirty="0" smtClean="0">
                <a:solidFill>
                  <a:srgbClr val="1793C9"/>
                </a:solidFill>
              </a:rPr>
              <a:t>34%</a:t>
            </a:r>
            <a:endParaRPr lang="en-US" sz="1050" b="1" dirty="0">
              <a:solidFill>
                <a:srgbClr val="1793C9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27242" y="3262219"/>
            <a:ext cx="23763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smtClean="0">
                <a:solidFill>
                  <a:srgbClr val="003366"/>
                </a:solidFill>
              </a:rPr>
              <a:t>61 </a:t>
            </a:r>
          </a:p>
          <a:p>
            <a:r>
              <a:rPr lang="pt-PT" sz="2400" b="1" dirty="0" smtClean="0">
                <a:solidFill>
                  <a:srgbClr val="003366"/>
                </a:solidFill>
              </a:rPr>
              <a:t>respostas</a:t>
            </a:r>
          </a:p>
          <a:p>
            <a:r>
              <a:rPr lang="pt-PT" sz="4000" b="1" dirty="0" smtClean="0">
                <a:solidFill>
                  <a:srgbClr val="003366"/>
                </a:solidFill>
              </a:rPr>
              <a:t>33%</a:t>
            </a:r>
            <a:endParaRPr lang="en-US" sz="1050" b="1" dirty="0">
              <a:solidFill>
                <a:srgbClr val="003366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50520" y="3206827"/>
            <a:ext cx="23763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smtClean="0">
                <a:solidFill>
                  <a:srgbClr val="0055A6"/>
                </a:solidFill>
              </a:rPr>
              <a:t>79 </a:t>
            </a:r>
            <a:r>
              <a:rPr lang="pt-PT" sz="2400" b="1" dirty="0" smtClean="0">
                <a:solidFill>
                  <a:srgbClr val="0055A6"/>
                </a:solidFill>
              </a:rPr>
              <a:t>respostas</a:t>
            </a:r>
          </a:p>
          <a:p>
            <a:r>
              <a:rPr lang="pt-PT" sz="4000" b="1" dirty="0" smtClean="0">
                <a:solidFill>
                  <a:srgbClr val="0055A6"/>
                </a:solidFill>
              </a:rPr>
              <a:t>42%</a:t>
            </a:r>
            <a:endParaRPr lang="en-US" sz="1050" b="1" dirty="0">
              <a:solidFill>
                <a:srgbClr val="0055A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03270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3275" y="179388"/>
            <a:ext cx="6972300" cy="432803"/>
          </a:xfrm>
        </p:spPr>
        <p:txBody>
          <a:bodyPr/>
          <a:lstStyle/>
          <a:p>
            <a:r>
              <a:rPr lang="pt-PT" dirty="0" smtClean="0"/>
              <a:t>Domínios científicos publicados pelos editores em Portugal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6239545"/>
              </p:ext>
            </p:extLst>
          </p:nvPr>
        </p:nvGraphicFramePr>
        <p:xfrm>
          <a:off x="1530170" y="1764351"/>
          <a:ext cx="7633060" cy="4464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65335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3275" y="179388"/>
            <a:ext cx="6972300" cy="432803"/>
          </a:xfrm>
        </p:spPr>
        <p:txBody>
          <a:bodyPr/>
          <a:lstStyle/>
          <a:p>
            <a:r>
              <a:rPr lang="pt-PT" dirty="0" smtClean="0"/>
              <a:t>Total de domínios científicos publicados pelos editores </a:t>
            </a:r>
            <a:endParaRPr lang="en-US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85978644"/>
              </p:ext>
            </p:extLst>
          </p:nvPr>
        </p:nvGraphicFramePr>
        <p:xfrm>
          <a:off x="1862211" y="1764351"/>
          <a:ext cx="7128933" cy="4752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389792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Editores de revistas científicas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362916"/>
              </p:ext>
            </p:extLst>
          </p:nvPr>
        </p:nvGraphicFramePr>
        <p:xfrm>
          <a:off x="1170120" y="2196411"/>
          <a:ext cx="8209140" cy="2631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570"/>
                <a:gridCol w="4104570"/>
              </a:tblGrid>
              <a:tr h="254739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Portugal</a:t>
                      </a:r>
                      <a:endParaRPr lang="en-US" dirty="0"/>
                    </a:p>
                  </a:txBody>
                  <a:tcPr>
                    <a:solidFill>
                      <a:srgbClr val="0055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Total</a:t>
                      </a:r>
                      <a:endParaRPr lang="en-US" dirty="0"/>
                    </a:p>
                  </a:txBody>
                  <a:tcPr>
                    <a:solidFill>
                      <a:srgbClr val="0055A6"/>
                    </a:solidFill>
                  </a:tcPr>
                </a:tc>
              </a:tr>
              <a:tr h="2265611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200000"/>
                        </a:lnSpc>
                        <a:buClr>
                          <a:srgbClr val="1793C9"/>
                        </a:buClr>
                        <a:buFont typeface="Wingdings" pitchFamily="2" charset="2"/>
                        <a:buChar char="§"/>
                      </a:pPr>
                      <a:r>
                        <a:rPr lang="pt-PT" dirty="0" smtClean="0">
                          <a:solidFill>
                            <a:schemeClr val="tx1"/>
                          </a:solidFill>
                        </a:rPr>
                        <a:t>64% publicam artigos científicos</a:t>
                      </a:r>
                    </a:p>
                    <a:p>
                      <a:pPr marL="342900" indent="-342900">
                        <a:lnSpc>
                          <a:spcPct val="200000"/>
                        </a:lnSpc>
                        <a:buClr>
                          <a:srgbClr val="1793C9"/>
                        </a:buClr>
                        <a:buFont typeface="Wingdings" pitchFamily="2" charset="2"/>
                        <a:buChar char="§"/>
                      </a:pPr>
                      <a:r>
                        <a:rPr lang="pt-PT" dirty="0" smtClean="0">
                          <a:solidFill>
                            <a:schemeClr val="tx1"/>
                          </a:solidFill>
                        </a:rPr>
                        <a:t>34% praticam revisão por pares</a:t>
                      </a:r>
                    </a:p>
                    <a:p>
                      <a:pPr marL="342900" indent="-342900">
                        <a:lnSpc>
                          <a:spcPct val="200000"/>
                        </a:lnSpc>
                        <a:buClr>
                          <a:srgbClr val="1793C9"/>
                        </a:buClr>
                        <a:buFont typeface="Wingdings" pitchFamily="2" charset="2"/>
                        <a:buChar char="§"/>
                      </a:pPr>
                      <a:r>
                        <a:rPr lang="pt-PT" dirty="0" smtClean="0">
                          <a:solidFill>
                            <a:schemeClr val="tx1"/>
                          </a:solidFill>
                        </a:rPr>
                        <a:t>31% dos editores publicam em AA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200000"/>
                        </a:lnSpc>
                        <a:buClr>
                          <a:srgbClr val="1793C9"/>
                        </a:buClr>
                        <a:buFont typeface="Wingdings" pitchFamily="2" charset="2"/>
                        <a:buChar char="§"/>
                      </a:pPr>
                      <a:r>
                        <a:rPr lang="pt-PT" dirty="0" smtClean="0">
                          <a:solidFill>
                            <a:schemeClr val="tx1"/>
                          </a:solidFill>
                        </a:rPr>
                        <a:t>93% publicam artigos científicos</a:t>
                      </a:r>
                    </a:p>
                    <a:p>
                      <a:pPr marL="342900" indent="-342900">
                        <a:lnSpc>
                          <a:spcPct val="200000"/>
                        </a:lnSpc>
                        <a:buClr>
                          <a:srgbClr val="1793C9"/>
                        </a:buClr>
                        <a:buFont typeface="Wingdings" pitchFamily="2" charset="2"/>
                        <a:buChar char="§"/>
                      </a:pPr>
                      <a:r>
                        <a:rPr lang="pt-PT" dirty="0" smtClean="0">
                          <a:solidFill>
                            <a:schemeClr val="tx1"/>
                          </a:solidFill>
                        </a:rPr>
                        <a:t>97% praticam revisão por pares</a:t>
                      </a:r>
                    </a:p>
                    <a:p>
                      <a:pPr marL="342900" indent="-342900">
                        <a:lnSpc>
                          <a:spcPct val="200000"/>
                        </a:lnSpc>
                        <a:buClr>
                          <a:srgbClr val="1793C9"/>
                        </a:buClr>
                        <a:buFont typeface="Wingdings" pitchFamily="2" charset="2"/>
                        <a:buChar char="§"/>
                      </a:pPr>
                      <a:r>
                        <a:rPr lang="pt-PT" dirty="0" smtClean="0">
                          <a:solidFill>
                            <a:schemeClr val="tx1"/>
                          </a:solidFill>
                        </a:rPr>
                        <a:t>72% dos editores publicam em AA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977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Editores de revistas </a:t>
            </a:r>
            <a:r>
              <a:rPr lang="pt-PT" dirty="0" smtClean="0"/>
              <a:t>científicas e o acesso aberto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4040" y="1908371"/>
            <a:ext cx="9721350" cy="4190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84% dos editores </a:t>
            </a:r>
            <a:r>
              <a:rPr lang="pt-PT" b="1" dirty="0" smtClean="0">
                <a:solidFill>
                  <a:srgbClr val="003366"/>
                </a:solidFill>
              </a:rPr>
              <a:t>permitem aos autores o depósito</a:t>
            </a:r>
            <a:r>
              <a:rPr lang="pt-PT" dirty="0" smtClean="0"/>
              <a:t> em repositórios de AA (50% em PT)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A maioria dos editores  (51%) permite o </a:t>
            </a:r>
            <a:r>
              <a:rPr lang="pt-PT" dirty="0" err="1" smtClean="0"/>
              <a:t>auto-arquivo</a:t>
            </a:r>
            <a:r>
              <a:rPr lang="pt-PT" dirty="0" smtClean="0"/>
              <a:t> da </a:t>
            </a:r>
            <a:r>
              <a:rPr lang="pt-PT" b="1" dirty="0" smtClean="0">
                <a:solidFill>
                  <a:srgbClr val="003366"/>
                </a:solidFill>
              </a:rPr>
              <a:t>versão do editor</a:t>
            </a:r>
            <a:r>
              <a:rPr lang="pt-PT" b="1" dirty="0" smtClean="0"/>
              <a:t> </a:t>
            </a:r>
            <a:r>
              <a:rPr lang="pt-PT" dirty="0" smtClean="0"/>
              <a:t> (50% em PT)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Os autores podem depositar o seu trabalho em repositórios de AA </a:t>
            </a:r>
            <a:r>
              <a:rPr lang="pt-PT" b="1" dirty="0" smtClean="0">
                <a:solidFill>
                  <a:srgbClr val="003366"/>
                </a:solidFill>
              </a:rPr>
              <a:t>o mais breve possível</a:t>
            </a:r>
            <a:r>
              <a:rPr lang="pt-PT" b="1" dirty="0" smtClean="0"/>
              <a:t> </a:t>
            </a:r>
            <a:r>
              <a:rPr lang="pt-PT" dirty="0" smtClean="0"/>
              <a:t>depois de publicado (52%) (50% em PT)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76% identifica como </a:t>
            </a:r>
            <a:r>
              <a:rPr lang="pt-PT" b="1" dirty="0" smtClean="0">
                <a:solidFill>
                  <a:srgbClr val="003366"/>
                </a:solidFill>
              </a:rPr>
              <a:t>benéfico a publicação em AA</a:t>
            </a:r>
            <a:r>
              <a:rPr lang="pt-PT" dirty="0" smtClean="0"/>
              <a:t> (85% em PT)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68% </a:t>
            </a:r>
            <a:r>
              <a:rPr lang="pt-PT" b="1" dirty="0" smtClean="0">
                <a:solidFill>
                  <a:srgbClr val="003366"/>
                </a:solidFill>
              </a:rPr>
              <a:t>concorda</a:t>
            </a:r>
            <a:r>
              <a:rPr lang="pt-PT" dirty="0" smtClean="0"/>
              <a:t> que a investigação paga com financiamento público deva estar em acesso aberto para todos (95% em PT)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11845" y="1404301"/>
            <a:ext cx="3744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1793C9"/>
                </a:solidFill>
              </a:rPr>
              <a:t>PONTOS FORTES</a:t>
            </a:r>
            <a:endParaRPr lang="en-US" sz="2400" b="1" dirty="0">
              <a:solidFill>
                <a:srgbClr val="1793C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15389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Editores de revistas </a:t>
            </a:r>
            <a:r>
              <a:rPr lang="pt-PT" dirty="0" smtClean="0"/>
              <a:t>científicas e o acesso aberto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4040" y="2268421"/>
            <a:ext cx="97213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80% </a:t>
            </a:r>
            <a:r>
              <a:rPr lang="pt-PT" b="1" dirty="0" smtClean="0">
                <a:solidFill>
                  <a:srgbClr val="003366"/>
                </a:solidFill>
              </a:rPr>
              <a:t>não disponibiliza online</a:t>
            </a:r>
            <a:r>
              <a:rPr lang="pt-PT" dirty="0" smtClean="0"/>
              <a:t> a política que regula a possibilidade dos autores de </a:t>
            </a:r>
            <a:r>
              <a:rPr lang="pt-PT" dirty="0" err="1" smtClean="0"/>
              <a:t>auto-arquivar</a:t>
            </a:r>
            <a:r>
              <a:rPr lang="pt-PT" dirty="0" smtClean="0"/>
              <a:t> os seus trabalhos em repositórios de AA (88% em PT)</a:t>
            </a:r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11845" y="1643313"/>
            <a:ext cx="3744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rgbClr val="1793C9"/>
                </a:solidFill>
              </a:rPr>
              <a:t>PONTOS FRACOS</a:t>
            </a:r>
            <a:endParaRPr lang="en-US" sz="2400" b="1" dirty="0">
              <a:solidFill>
                <a:srgbClr val="1793C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81517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/>
              <a:t>MedOANet</a:t>
            </a:r>
            <a:r>
              <a:rPr lang="pt-PT" dirty="0" smtClean="0"/>
              <a:t>: o projeto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9" b="2825"/>
          <a:stretch/>
        </p:blipFill>
        <p:spPr>
          <a:xfrm>
            <a:off x="3402430" y="1620331"/>
            <a:ext cx="7056982" cy="56151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04845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Editores de revistas </a:t>
            </a:r>
            <a:r>
              <a:rPr lang="pt-PT" dirty="0" smtClean="0"/>
              <a:t>científicas e o direito de autor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4040" y="1548321"/>
            <a:ext cx="972135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/>
              <a:t>63% não exige a assinatura de um </a:t>
            </a:r>
            <a:r>
              <a:rPr lang="pt-PT" b="1" dirty="0">
                <a:solidFill>
                  <a:srgbClr val="003366"/>
                </a:solidFill>
              </a:rPr>
              <a:t>contrato</a:t>
            </a:r>
          </a:p>
          <a:p>
            <a:pPr marL="800100" lvl="1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/>
              <a:t>Os editores com contrato </a:t>
            </a:r>
            <a:r>
              <a:rPr lang="pt-PT" b="1" dirty="0">
                <a:solidFill>
                  <a:srgbClr val="003366"/>
                </a:solidFill>
              </a:rPr>
              <a:t>requerem a transferência </a:t>
            </a:r>
            <a:r>
              <a:rPr lang="pt-PT" b="1" dirty="0" smtClean="0">
                <a:solidFill>
                  <a:srgbClr val="003366"/>
                </a:solidFill>
              </a:rPr>
              <a:t>dos </a:t>
            </a:r>
            <a:r>
              <a:rPr lang="pt-PT" b="1" dirty="0">
                <a:solidFill>
                  <a:srgbClr val="003366"/>
                </a:solidFill>
              </a:rPr>
              <a:t>direitos </a:t>
            </a:r>
            <a:r>
              <a:rPr lang="pt-PT" dirty="0"/>
              <a:t>de exploração exclusivamente para a editora (64%)</a:t>
            </a:r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/>
              <a:t>A política de direitos de autor abrange todas as publicações (80</a:t>
            </a:r>
            <a:r>
              <a:rPr lang="pt-PT" dirty="0" smtClean="0"/>
              <a:t>%)</a:t>
            </a:r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A maioria </a:t>
            </a:r>
            <a:r>
              <a:rPr lang="pt-PT" b="1" dirty="0" smtClean="0">
                <a:solidFill>
                  <a:srgbClr val="003366"/>
                </a:solidFill>
              </a:rPr>
              <a:t>não usa licenças normalizadas</a:t>
            </a:r>
            <a:r>
              <a:rPr lang="pt-PT" dirty="0" smtClean="0"/>
              <a:t> para a definição dos termos de utilização das publicações em Acesso Aberto (63%)</a:t>
            </a:r>
          </a:p>
          <a:p>
            <a:pPr marL="800100" lvl="1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Os que usam fazem-no através das licenças </a:t>
            </a:r>
            <a:r>
              <a:rPr lang="pt-PT" b="1" dirty="0" smtClean="0">
                <a:solidFill>
                  <a:srgbClr val="003366"/>
                </a:solidFill>
              </a:rPr>
              <a:t>Creative </a:t>
            </a:r>
            <a:r>
              <a:rPr lang="pt-PT" b="1" dirty="0" err="1" smtClean="0">
                <a:solidFill>
                  <a:srgbClr val="003366"/>
                </a:solidFill>
              </a:rPr>
              <a:t>Commons</a:t>
            </a:r>
            <a:r>
              <a:rPr lang="pt-PT" dirty="0" smtClean="0"/>
              <a:t> (96%)</a:t>
            </a:r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/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9936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Conclusões - Financiadores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4040" y="1548321"/>
            <a:ext cx="97213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/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94040" y="1467716"/>
            <a:ext cx="97213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Reduzida participação no estudo </a:t>
            </a:r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Poucas políticas de AA implementadas </a:t>
            </a:r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Boas perspetivas futuras de definição de políticas de AA em diversos países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46822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Conclusões – Instituições de investigação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4040" y="1548321"/>
            <a:ext cx="97213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/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94040" y="1595727"/>
            <a:ext cx="97213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Com exceção da Grécia, a maioria das instituições possuem repositórios</a:t>
            </a:r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Portugal destaca-se quer no número de repositórios, quer no número de políticas </a:t>
            </a:r>
            <a:r>
              <a:rPr lang="pt-PT" dirty="0" err="1" smtClean="0"/>
              <a:t>mandatórias</a:t>
            </a:r>
            <a:r>
              <a:rPr lang="pt-PT" dirty="0" smtClean="0"/>
              <a:t> </a:t>
            </a:r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Faltam formas de controlo e monitorização das políticas e mandatos de AA implementados, políticas de preservação digital e aumento do número de conteúdos de dados científicos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949150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Conclusões - Editores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4040" y="1548321"/>
            <a:ext cx="97213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/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94040" y="1730156"/>
            <a:ext cx="97213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Apesar de permitirem alguma forma de acesso aberto às suas publicações apresentam um nível </a:t>
            </a:r>
            <a:r>
              <a:rPr lang="pt-PT" dirty="0"/>
              <a:t>de conhecimento e consciencialização relativamente ao AA </a:t>
            </a:r>
            <a:r>
              <a:rPr lang="pt-PT" dirty="0" smtClean="0"/>
              <a:t>ainda pouco satisfatório (dúvidas sobre direitos de autor/ licenciamento/ políticas de AA)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20019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4040" y="1525164"/>
            <a:ext cx="97213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/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20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66655" y="2700481"/>
            <a:ext cx="4896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Obrigada pela atenção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66655" y="3420581"/>
            <a:ext cx="540075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Clara Boavida, </a:t>
            </a:r>
            <a:r>
              <a:rPr lang="pt-PT" sz="2400" dirty="0" smtClean="0">
                <a:hlinkClick r:id="rId2"/>
              </a:rPr>
              <a:t>claraboavida@sdum.uminho.pt</a:t>
            </a:r>
            <a:endParaRPr lang="pt-PT" sz="2400" dirty="0" smtClean="0"/>
          </a:p>
          <a:p>
            <a:r>
              <a:rPr lang="pt-PT" sz="2400" dirty="0" err="1" smtClean="0"/>
              <a:t>Eloy</a:t>
            </a:r>
            <a:r>
              <a:rPr lang="pt-PT" sz="2400" dirty="0" smtClean="0"/>
              <a:t> Rodrigues</a:t>
            </a:r>
            <a:r>
              <a:rPr lang="en-US" sz="2400" dirty="0" smtClean="0"/>
              <a:t>,</a:t>
            </a:r>
          </a:p>
          <a:p>
            <a:r>
              <a:rPr lang="pt-PT" sz="2400" dirty="0" smtClean="0">
                <a:hlinkClick r:id="rId3"/>
              </a:rPr>
              <a:t>eloy@sdum.uminho.pt</a:t>
            </a:r>
            <a:endParaRPr lang="pt-PT" sz="2400" dirty="0"/>
          </a:p>
          <a:p>
            <a:endParaRPr lang="pt-PT" sz="2400" dirty="0" smtClean="0"/>
          </a:p>
          <a:p>
            <a:r>
              <a:rPr lang="pt-PT" sz="2400" dirty="0" smtClean="0"/>
              <a:t>Serviços de Documentação</a:t>
            </a:r>
          </a:p>
          <a:p>
            <a:r>
              <a:rPr lang="pt-PT" sz="2400" dirty="0" smtClean="0"/>
              <a:t>Universidade do Minho</a:t>
            </a:r>
          </a:p>
          <a:p>
            <a:r>
              <a:rPr lang="pt-PT" sz="2400" dirty="0" smtClean="0">
                <a:hlinkClick r:id="rId4"/>
              </a:rPr>
              <a:t>openaccess@sdum.uminho.pt</a:t>
            </a:r>
            <a:r>
              <a:rPr lang="pt-PT" sz="2400" dirty="0" smtClean="0"/>
              <a:t> </a:t>
            </a:r>
          </a:p>
          <a:p>
            <a:endParaRPr lang="pt-PT" dirty="0"/>
          </a:p>
          <a:p>
            <a:endParaRPr lang="pt-PT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  <p:pic>
        <p:nvPicPr>
          <p:cNvPr id="2050" name="Picture 2" descr="https://encrypted-tbn1.google.com/images?q=tbn:ANd9GcQQMm1b094wEmvLE8cwawT3smY1MSGJekM6QuQ0heWmd-TGiKqw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620" y="6610085"/>
            <a:ext cx="1224170" cy="425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1917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Objetivos do projeto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170120" y="1692341"/>
            <a:ext cx="885723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b="1" dirty="0" smtClean="0">
                <a:solidFill>
                  <a:srgbClr val="003366"/>
                </a:solidFill>
              </a:rPr>
              <a:t>Coordenar</a:t>
            </a:r>
            <a:r>
              <a:rPr lang="pt-PT" dirty="0" smtClean="0"/>
              <a:t> e </a:t>
            </a:r>
            <a:r>
              <a:rPr lang="pt-PT" b="1" dirty="0">
                <a:solidFill>
                  <a:srgbClr val="003366"/>
                </a:solidFill>
              </a:rPr>
              <a:t>i</a:t>
            </a:r>
            <a:r>
              <a:rPr lang="pt-PT" b="1" dirty="0" smtClean="0">
                <a:solidFill>
                  <a:srgbClr val="003366"/>
                </a:solidFill>
              </a:rPr>
              <a:t>dentificar</a:t>
            </a:r>
            <a:r>
              <a:rPr lang="pt-PT" dirty="0" smtClean="0"/>
              <a:t> as estratégias, estruturas e políticas de acesso aberto existentes nos seis países</a:t>
            </a:r>
          </a:p>
          <a:p>
            <a:pPr>
              <a:lnSpc>
                <a:spcPct val="150000"/>
              </a:lnSpc>
              <a:buClr>
                <a:srgbClr val="1793C9"/>
              </a:buClr>
            </a:pPr>
            <a:endParaRPr lang="pt-PT" dirty="0" smtClean="0"/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Envolver pessoas chave na tomada de decisão para promover a </a:t>
            </a:r>
            <a:r>
              <a:rPr lang="pt-PT" b="1" dirty="0" smtClean="0">
                <a:solidFill>
                  <a:srgbClr val="003366"/>
                </a:solidFill>
              </a:rPr>
              <a:t>definição</a:t>
            </a:r>
            <a:r>
              <a:rPr lang="pt-PT" dirty="0" smtClean="0"/>
              <a:t> e </a:t>
            </a:r>
            <a:r>
              <a:rPr lang="pt-PT" b="1" dirty="0" smtClean="0">
                <a:solidFill>
                  <a:srgbClr val="003366"/>
                </a:solidFill>
              </a:rPr>
              <a:t>implementação</a:t>
            </a:r>
            <a:r>
              <a:rPr lang="pt-PT" dirty="0" smtClean="0"/>
              <a:t> das políticas, estratégias e estruturas que se considerem adequadas</a:t>
            </a:r>
          </a:p>
          <a:p>
            <a:pPr>
              <a:lnSpc>
                <a:spcPct val="150000"/>
              </a:lnSpc>
              <a:buClr>
                <a:srgbClr val="1793C9"/>
              </a:buClr>
            </a:pPr>
            <a:endParaRPr lang="pt-PT" dirty="0" smtClean="0"/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b="1" dirty="0" smtClean="0">
                <a:solidFill>
                  <a:srgbClr val="003366"/>
                </a:solidFill>
              </a:rPr>
              <a:t>Produzir diretrizes</a:t>
            </a:r>
            <a:r>
              <a:rPr lang="pt-PT" dirty="0" smtClean="0"/>
              <a:t> </a:t>
            </a:r>
            <a:r>
              <a:rPr lang="pt-BR" dirty="0"/>
              <a:t>para a definição de políticas de acesso aberto, convergentes com as recomendações da Comissão </a:t>
            </a:r>
            <a:r>
              <a:rPr lang="pt-BR" dirty="0" smtClean="0"/>
              <a:t>Europeia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743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Atividades do projeto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66496" y="1764351"/>
            <a:ext cx="6048840" cy="783193"/>
          </a:xfrm>
          <a:prstGeom prst="roundRect">
            <a:avLst/>
          </a:prstGeom>
          <a:ln>
            <a:solidFill>
              <a:srgbClr val="1793C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dirty="0"/>
              <a:t>I</a:t>
            </a:r>
            <a:r>
              <a:rPr lang="pt-PT" dirty="0" smtClean="0"/>
              <a:t>dentificar as atuais políticas, estruturas e estratégias nos seis países do Mediterrâneo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82080" y="1764351"/>
            <a:ext cx="2448340" cy="783193"/>
          </a:xfrm>
          <a:prstGeom prst="roundRect">
            <a:avLst/>
          </a:prstGeom>
          <a:solidFill>
            <a:srgbClr val="1793C9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</a:rPr>
              <a:t>Inquéritos por questionário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claraboavida\AppData\Local\Microsoft\Windows\Temporary Internet Files\Content.IE5\QFGRVO2Z\MC90044131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200" y="1332291"/>
            <a:ext cx="857300" cy="8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82080" y="2825240"/>
            <a:ext cx="2448340" cy="783193"/>
          </a:xfrm>
          <a:prstGeom prst="roundRect">
            <a:avLst/>
          </a:prstGeom>
          <a:solidFill>
            <a:srgbClr val="1793C9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</a:rPr>
              <a:t>Inquéritos por questionário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6496" y="3825880"/>
            <a:ext cx="6048840" cy="783193"/>
          </a:xfrm>
          <a:prstGeom prst="roundRect">
            <a:avLst/>
          </a:prstGeom>
          <a:ln>
            <a:solidFill>
              <a:srgbClr val="1793C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dirty="0" smtClean="0"/>
              <a:t>Discutir o trabalho realizado e planear o trabalho futuro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18978" y="3825880"/>
            <a:ext cx="2448340" cy="783193"/>
          </a:xfrm>
          <a:prstGeom prst="roundRect">
            <a:avLst/>
          </a:prstGeom>
          <a:solidFill>
            <a:srgbClr val="1793C9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</a:rPr>
              <a:t>Workshop para os parceiros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66496" y="4924518"/>
            <a:ext cx="6048840" cy="783193"/>
          </a:xfrm>
          <a:prstGeom prst="roundRect">
            <a:avLst/>
          </a:prstGeom>
          <a:ln>
            <a:solidFill>
              <a:srgbClr val="1793C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dirty="0" smtClean="0"/>
              <a:t>Debater o plano de ação em cada país com a participação do grupo de trabalho nacional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83252" y="1764351"/>
            <a:ext cx="2448340" cy="783193"/>
          </a:xfrm>
          <a:prstGeom prst="roundRect">
            <a:avLst/>
          </a:prstGeom>
          <a:solidFill>
            <a:srgbClr val="1793C9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</a:rPr>
              <a:t>Inquéritos por questionário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66496" y="2817740"/>
            <a:ext cx="6048840" cy="783193"/>
          </a:xfrm>
          <a:prstGeom prst="roundRect">
            <a:avLst/>
          </a:prstGeom>
          <a:ln>
            <a:solidFill>
              <a:srgbClr val="1793C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dirty="0" smtClean="0"/>
              <a:t>Envolver decisores políticos e outras partes interessadas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883252" y="2825240"/>
            <a:ext cx="2448340" cy="783193"/>
          </a:xfrm>
          <a:prstGeom prst="roundRect">
            <a:avLst/>
          </a:prstGeom>
          <a:solidFill>
            <a:srgbClr val="1793C9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</a:rPr>
              <a:t>Inquéritos por questionário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37002" y="4924518"/>
            <a:ext cx="2448340" cy="783193"/>
          </a:xfrm>
          <a:prstGeom prst="roundRect">
            <a:avLst/>
          </a:prstGeom>
          <a:solidFill>
            <a:srgbClr val="1793C9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</a:rPr>
              <a:t>Workshop</a:t>
            </a:r>
          </a:p>
          <a:p>
            <a:pPr algn="ctr"/>
            <a:r>
              <a:rPr lang="pt-PT" b="1" dirty="0" smtClean="0">
                <a:solidFill>
                  <a:schemeClr val="bg1"/>
                </a:solidFill>
              </a:rPr>
              <a:t>Nacional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7002" y="1764350"/>
            <a:ext cx="2448340" cy="783193"/>
          </a:xfrm>
          <a:prstGeom prst="roundRect">
            <a:avLst/>
          </a:prstGeom>
          <a:solidFill>
            <a:srgbClr val="1793C9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</a:rPr>
              <a:t>Inquéritos por questionário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37002" y="2817740"/>
            <a:ext cx="2448340" cy="783193"/>
          </a:xfrm>
          <a:prstGeom prst="roundRect">
            <a:avLst/>
          </a:prstGeom>
          <a:solidFill>
            <a:srgbClr val="1793C9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</a:rPr>
              <a:t>Grupo de trabalho nacional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0" name="Picture 2" descr="C:\Users\claraboavida\AppData\Local\Microsoft\Windows\Temporary Internet Files\Content.IE5\QFGRVO2Z\MC90044131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200" y="2393180"/>
            <a:ext cx="857300" cy="8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8989868" y="4609073"/>
            <a:ext cx="1250936" cy="1250936"/>
            <a:chOff x="8989868" y="4609073"/>
            <a:chExt cx="1250936" cy="1250936"/>
          </a:xfrm>
        </p:grpSpPr>
        <p:pic>
          <p:nvPicPr>
            <p:cNvPr id="1027" name="Picture 3" descr="C:\Users\claraboavida\AppData\Local\Microsoft\Windows\Temporary Internet Files\Content.IE5\0ZXDE2DV\MC900441312[1]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89868" y="4609073"/>
              <a:ext cx="1250936" cy="1250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9307250" y="4985651"/>
              <a:ext cx="864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400" dirty="0" smtClean="0">
                  <a:latin typeface="Brush Script Std" pitchFamily="66" charset="0"/>
                </a:rPr>
                <a:t>22 Out. 2012</a:t>
              </a:r>
              <a:endParaRPr lang="en-US" sz="1400" dirty="0">
                <a:latin typeface="Brush Script Std" pitchFamily="66" charset="0"/>
              </a:endParaRPr>
            </a:p>
          </p:txBody>
        </p:sp>
      </p:grpSp>
      <p:pic>
        <p:nvPicPr>
          <p:cNvPr id="13" name="Picture 2" descr="C:\Users\claraboavida\AppData\Local\Microsoft\Windows\Temporary Internet Files\Content.IE5\QFGRVO2Z\MC90044131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200" y="3432898"/>
            <a:ext cx="857300" cy="8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79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Atividades do projeto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66496" y="1781173"/>
            <a:ext cx="6048840" cy="783193"/>
          </a:xfrm>
          <a:prstGeom prst="roundRect">
            <a:avLst/>
          </a:prstGeom>
          <a:ln>
            <a:solidFill>
              <a:srgbClr val="1793C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dirty="0" smtClean="0"/>
              <a:t>Reunir decisores políticos dos seis países contribuindo para a coordenação regional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82080" y="2825240"/>
            <a:ext cx="2448340" cy="783193"/>
          </a:xfrm>
          <a:prstGeom prst="roundRect">
            <a:avLst/>
          </a:prstGeom>
          <a:solidFill>
            <a:srgbClr val="1793C9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</a:rPr>
              <a:t>Inquéritos por questionário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6496" y="3825880"/>
            <a:ext cx="6048840" cy="783193"/>
          </a:xfrm>
          <a:prstGeom prst="roundRect">
            <a:avLst/>
          </a:prstGeom>
          <a:ln>
            <a:solidFill>
              <a:srgbClr val="1793C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dirty="0" smtClean="0"/>
              <a:t>Alojar informações relacionadas com o projeto e os dados resultantes do mapeamento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18978" y="3825880"/>
            <a:ext cx="2448340" cy="783193"/>
          </a:xfrm>
          <a:prstGeom prst="roundRect">
            <a:avLst/>
          </a:prstGeom>
          <a:solidFill>
            <a:srgbClr val="1793C9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</a:rPr>
              <a:t>‘Open Access </a:t>
            </a:r>
            <a:r>
              <a:rPr lang="pt-PT" b="1" dirty="0" err="1" smtClean="0">
                <a:solidFill>
                  <a:schemeClr val="bg1"/>
                </a:solidFill>
              </a:rPr>
              <a:t>Tracker</a:t>
            </a:r>
            <a:r>
              <a:rPr lang="pt-PT" b="1" dirty="0" smtClean="0">
                <a:solidFill>
                  <a:schemeClr val="bg1"/>
                </a:solidFill>
              </a:rPr>
              <a:t>’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66496" y="2817740"/>
            <a:ext cx="6048840" cy="783193"/>
          </a:xfrm>
          <a:prstGeom prst="roundRect">
            <a:avLst/>
          </a:prstGeom>
          <a:ln>
            <a:solidFill>
              <a:srgbClr val="1793C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dirty="0" smtClean="0"/>
              <a:t>Apresentar os resultados do projeto e identificar ações futuras nos seis países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883252" y="2825240"/>
            <a:ext cx="2448340" cy="783193"/>
          </a:xfrm>
          <a:prstGeom prst="roundRect">
            <a:avLst/>
          </a:prstGeom>
          <a:solidFill>
            <a:srgbClr val="1793C9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</a:rPr>
              <a:t>Conferência Europeia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04891" y="1781173"/>
            <a:ext cx="2448340" cy="783193"/>
          </a:xfrm>
          <a:prstGeom prst="roundRect">
            <a:avLst/>
          </a:prstGeom>
          <a:solidFill>
            <a:srgbClr val="1793C9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bg1"/>
                </a:solidFill>
              </a:rPr>
              <a:t>Workshop Europeu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  <p:pic>
        <p:nvPicPr>
          <p:cNvPr id="22" name="Picture 3" descr="C:\Users\claraboavida\AppData\Local\Microsoft\Windows\Temporary Internet Files\Content.IE5\0ZXDE2DV\MC900441312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090" y="1404301"/>
            <a:ext cx="1250936" cy="125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9307250" y="1817211"/>
            <a:ext cx="864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>
                <a:latin typeface="Brush Script Std" pitchFamily="66" charset="0"/>
              </a:rPr>
              <a:t>Fev. 2013</a:t>
            </a:r>
            <a:endParaRPr lang="en-US" sz="1400" dirty="0">
              <a:latin typeface="Brush Script Std" pitchFamily="66" charset="0"/>
            </a:endParaRPr>
          </a:p>
        </p:txBody>
      </p:sp>
      <p:pic>
        <p:nvPicPr>
          <p:cNvPr id="25" name="Picture 3" descr="C:\Users\claraboavida\AppData\Local\Microsoft\Windows\Temporary Internet Files\Content.IE5\0ZXDE2DV\MC900441312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090" y="4185925"/>
            <a:ext cx="1250936" cy="125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9307250" y="4625014"/>
            <a:ext cx="864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>
                <a:latin typeface="Brush Script Std" pitchFamily="66" charset="0"/>
              </a:rPr>
              <a:t>Em breve</a:t>
            </a:r>
            <a:endParaRPr lang="en-US" sz="1400" dirty="0">
              <a:latin typeface="Brush Script Std" pitchFamily="66" charset="0"/>
            </a:endParaRPr>
          </a:p>
        </p:txBody>
      </p:sp>
      <p:pic>
        <p:nvPicPr>
          <p:cNvPr id="15" name="Picture 3" descr="C:\Users\claraboavida\AppData\Local\Microsoft\Windows\Temporary Internet Files\Content.IE5\0ZXDE2DV\MC900441312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090" y="2492831"/>
            <a:ext cx="1250936" cy="125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9307250" y="2905741"/>
            <a:ext cx="864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 smtClean="0">
                <a:latin typeface="Brush Script Std" pitchFamily="66" charset="0"/>
              </a:rPr>
              <a:t>Nov. 2013</a:t>
            </a:r>
            <a:endParaRPr lang="en-US" sz="1400" dirty="0">
              <a:latin typeface="Brush Script Std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66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Inquéritos por questionário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258410" y="1764351"/>
            <a:ext cx="655291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Três questionários</a:t>
            </a:r>
          </a:p>
          <a:p>
            <a:pPr marL="800100" lvl="1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Instituições </a:t>
            </a:r>
            <a:r>
              <a:rPr lang="pt-PT" dirty="0"/>
              <a:t>que realizam investigação científica</a:t>
            </a:r>
          </a:p>
          <a:p>
            <a:pPr marL="800100" lvl="1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/>
              <a:t>Financiadores de ciência</a:t>
            </a:r>
          </a:p>
          <a:p>
            <a:pPr marL="800100" lvl="1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/>
              <a:t>Editores de revistas </a:t>
            </a:r>
            <a:r>
              <a:rPr lang="pt-PT" dirty="0" smtClean="0"/>
              <a:t>científicas</a:t>
            </a:r>
          </a:p>
          <a:p>
            <a:pPr marL="800100" lvl="1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 smtClean="0"/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Realizados entre 10 de Abril e 15 de Junho de 2012</a:t>
            </a:r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endParaRPr lang="pt-PT" dirty="0" smtClean="0"/>
          </a:p>
          <a:p>
            <a:pPr marL="342900" indent="-342900">
              <a:lnSpc>
                <a:spcPct val="150000"/>
              </a:lnSpc>
              <a:buClr>
                <a:srgbClr val="1793C9"/>
              </a:buClr>
              <a:buFont typeface="Wingdings" pitchFamily="2" charset="2"/>
              <a:buChar char="§"/>
            </a:pPr>
            <a:r>
              <a:rPr lang="pt-PT" dirty="0" smtClean="0"/>
              <a:t>Em </a:t>
            </a:r>
            <a:r>
              <a:rPr lang="pt-PT" dirty="0"/>
              <a:t>Portugal, Espanha, França, Grécia, Itália e Turquia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20" y="4939296"/>
            <a:ext cx="4762500" cy="20097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15559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Total de respostas em Portugal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882080" y="2204333"/>
            <a:ext cx="2641734" cy="2584438"/>
            <a:chOff x="1408030" y="2204333"/>
            <a:chExt cx="1994400" cy="2584438"/>
          </a:xfrm>
        </p:grpSpPr>
        <p:sp>
          <p:nvSpPr>
            <p:cNvPr id="13" name="Rounded Rectangle 12"/>
            <p:cNvSpPr/>
            <p:nvPr/>
          </p:nvSpPr>
          <p:spPr bwMode="auto">
            <a:xfrm>
              <a:off x="1408030" y="2268421"/>
              <a:ext cx="1994400" cy="2520350"/>
            </a:xfrm>
            <a:prstGeom prst="roundRect">
              <a:avLst/>
            </a:prstGeom>
            <a:solidFill>
              <a:schemeClr val="bg1"/>
            </a:solidFill>
            <a:ln w="28575" cap="flat" cmpd="sng" algn="ctr">
              <a:solidFill>
                <a:srgbClr val="1793C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5" name="Rounded Rectangle 14"/>
            <p:cNvSpPr/>
            <p:nvPr/>
          </p:nvSpPr>
          <p:spPr bwMode="auto">
            <a:xfrm>
              <a:off x="1408786" y="2204333"/>
              <a:ext cx="1993644" cy="711958"/>
            </a:xfrm>
            <a:prstGeom prst="roundRect">
              <a:avLst/>
            </a:prstGeom>
            <a:solidFill>
              <a:srgbClr val="1793C9"/>
            </a:solidFill>
            <a:ln w="28575" cap="flat" cmpd="sng" algn="ctr">
              <a:solidFill>
                <a:srgbClr val="1793C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50520" y="2204333"/>
            <a:ext cx="2641734" cy="2584438"/>
            <a:chOff x="4050520" y="2204333"/>
            <a:chExt cx="2641734" cy="2584438"/>
          </a:xfrm>
        </p:grpSpPr>
        <p:sp>
          <p:nvSpPr>
            <p:cNvPr id="18" name="Rounded Rectangle 17"/>
            <p:cNvSpPr/>
            <p:nvPr/>
          </p:nvSpPr>
          <p:spPr bwMode="auto">
            <a:xfrm>
              <a:off x="4050520" y="2268421"/>
              <a:ext cx="2641734" cy="2520350"/>
            </a:xfrm>
            <a:prstGeom prst="roundRect">
              <a:avLst/>
            </a:prstGeom>
            <a:solidFill>
              <a:schemeClr val="bg1"/>
            </a:solidFill>
            <a:ln w="28575" cap="flat" cmpd="sng" algn="ctr">
              <a:solidFill>
                <a:srgbClr val="00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 bwMode="auto">
            <a:xfrm>
              <a:off x="4050520" y="2204333"/>
              <a:ext cx="2640733" cy="711958"/>
            </a:xfrm>
            <a:prstGeom prst="roundRect">
              <a:avLst/>
            </a:prstGeom>
            <a:solidFill>
              <a:srgbClr val="003366"/>
            </a:solidFill>
            <a:ln w="28575" cap="flat" cmpd="sng" algn="ctr">
              <a:solidFill>
                <a:srgbClr val="0033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953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21" name="Rounded Rectangle 20"/>
          <p:cNvSpPr/>
          <p:nvPr/>
        </p:nvSpPr>
        <p:spPr bwMode="auto">
          <a:xfrm>
            <a:off x="7319528" y="2268421"/>
            <a:ext cx="2641734" cy="252035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rgbClr val="0055A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95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7320529" y="2204333"/>
            <a:ext cx="2640733" cy="711958"/>
          </a:xfrm>
          <a:prstGeom prst="roundRect">
            <a:avLst/>
          </a:prstGeom>
          <a:solidFill>
            <a:srgbClr val="0055A6"/>
          </a:solidFill>
          <a:ln w="28575" cap="flat" cmpd="sng" algn="ctr">
            <a:solidFill>
              <a:srgbClr val="0055A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95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26100" y="2259726"/>
            <a:ext cx="2376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Instituições que realizam investigação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33506" y="2303758"/>
            <a:ext cx="2376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Financiadores de ciência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52730" y="2259725"/>
            <a:ext cx="2376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 smtClean="0">
                <a:solidFill>
                  <a:schemeClr val="bg1"/>
                </a:solidFill>
              </a:rPr>
              <a:t>Editores de revistas científicas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26100" y="2988521"/>
            <a:ext cx="23763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smtClean="0">
                <a:solidFill>
                  <a:srgbClr val="1793C9"/>
                </a:solidFill>
              </a:rPr>
              <a:t>32 </a:t>
            </a:r>
            <a:r>
              <a:rPr lang="pt-PT" sz="2400" b="1" dirty="0" smtClean="0">
                <a:solidFill>
                  <a:srgbClr val="1793C9"/>
                </a:solidFill>
              </a:rPr>
              <a:t>respostas</a:t>
            </a:r>
          </a:p>
          <a:p>
            <a:r>
              <a:rPr lang="pt-PT" sz="4000" b="1" dirty="0" smtClean="0">
                <a:solidFill>
                  <a:srgbClr val="1793C9"/>
                </a:solidFill>
              </a:rPr>
              <a:t>70% </a:t>
            </a:r>
            <a:r>
              <a:rPr lang="pt-PT" sz="1400" b="1" dirty="0" smtClean="0">
                <a:solidFill>
                  <a:srgbClr val="1793C9"/>
                </a:solidFill>
              </a:rPr>
              <a:t>de sucesso</a:t>
            </a:r>
            <a:endParaRPr lang="en-US" sz="1050" b="1" dirty="0">
              <a:solidFill>
                <a:srgbClr val="1793C9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82721" y="2988521"/>
            <a:ext cx="23763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smtClean="0">
                <a:solidFill>
                  <a:srgbClr val="003366"/>
                </a:solidFill>
              </a:rPr>
              <a:t>1 </a:t>
            </a:r>
          </a:p>
          <a:p>
            <a:r>
              <a:rPr lang="pt-PT" sz="2400" b="1" dirty="0" smtClean="0">
                <a:solidFill>
                  <a:srgbClr val="003366"/>
                </a:solidFill>
              </a:rPr>
              <a:t>resposta</a:t>
            </a:r>
          </a:p>
          <a:p>
            <a:r>
              <a:rPr lang="pt-PT" sz="4000" b="1" dirty="0" smtClean="0">
                <a:solidFill>
                  <a:srgbClr val="003366"/>
                </a:solidFill>
              </a:rPr>
              <a:t>11% </a:t>
            </a:r>
            <a:r>
              <a:rPr lang="pt-PT" sz="1400" b="1" dirty="0" smtClean="0">
                <a:solidFill>
                  <a:srgbClr val="003366"/>
                </a:solidFill>
              </a:rPr>
              <a:t>de sucesso</a:t>
            </a:r>
            <a:endParaRPr lang="en-US" sz="1050" b="1" dirty="0">
              <a:solidFill>
                <a:srgbClr val="003366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52230" y="2988521"/>
            <a:ext cx="23763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smtClean="0">
                <a:solidFill>
                  <a:srgbClr val="0055A6"/>
                </a:solidFill>
              </a:rPr>
              <a:t>32 </a:t>
            </a:r>
            <a:r>
              <a:rPr lang="pt-PT" sz="2400" b="1" dirty="0" smtClean="0">
                <a:solidFill>
                  <a:srgbClr val="0055A6"/>
                </a:solidFill>
              </a:rPr>
              <a:t>respostas</a:t>
            </a:r>
          </a:p>
          <a:p>
            <a:r>
              <a:rPr lang="pt-PT" sz="4000" b="1" dirty="0" smtClean="0">
                <a:solidFill>
                  <a:srgbClr val="0055A6"/>
                </a:solidFill>
              </a:rPr>
              <a:t>30% </a:t>
            </a:r>
            <a:r>
              <a:rPr lang="pt-PT" sz="1400" b="1" dirty="0" smtClean="0">
                <a:solidFill>
                  <a:srgbClr val="0055A6"/>
                </a:solidFill>
              </a:rPr>
              <a:t>de sucesso</a:t>
            </a:r>
            <a:endParaRPr lang="en-US" sz="1050" b="1" dirty="0">
              <a:solidFill>
                <a:srgbClr val="0055A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81667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Total de respostas nos seis países</a:t>
            </a:r>
            <a:endParaRPr lang="en-US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604945509"/>
              </p:ext>
            </p:extLst>
          </p:nvPr>
        </p:nvGraphicFramePr>
        <p:xfrm>
          <a:off x="1458160" y="1620331"/>
          <a:ext cx="8569190" cy="5256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33990" y="6805051"/>
            <a:ext cx="331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www.medoanet.eu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132007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Arial"/>
      </a:majorFont>
      <a:minorFont>
        <a:latin typeface="Arial"/>
        <a:ea typeface=""/>
        <a:cs typeface="Arial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953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l-G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953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l-G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</TotalTime>
  <Words>1712</Words>
  <Application>Microsoft Macintosh PowerPoint</Application>
  <PresentationFormat>Custom</PresentationFormat>
  <Paragraphs>239</Paragraphs>
  <Slides>34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Default Design</vt:lpstr>
      <vt:lpstr>PowerPoint Presentation</vt:lpstr>
      <vt:lpstr>Agenda</vt:lpstr>
      <vt:lpstr>MedOANet: o projeto</vt:lpstr>
      <vt:lpstr>Objetivos do projeto</vt:lpstr>
      <vt:lpstr>Atividades do projeto</vt:lpstr>
      <vt:lpstr>Atividades do projeto</vt:lpstr>
      <vt:lpstr>Inquéritos por questionário</vt:lpstr>
      <vt:lpstr>Total de respostas em Portugal</vt:lpstr>
      <vt:lpstr>Total de respostas nos seis países</vt:lpstr>
      <vt:lpstr>PowerPoint Presentation</vt:lpstr>
      <vt:lpstr>Instituições que realizam investigação</vt:lpstr>
      <vt:lpstr>Conteúdos abrangidos pelas políticas de AA</vt:lpstr>
      <vt:lpstr>Instituições que realizam investigação</vt:lpstr>
      <vt:lpstr>Instituições com repositórios de AA</vt:lpstr>
      <vt:lpstr>Política de AA dos repositórios</vt:lpstr>
      <vt:lpstr>Políticas de AA: Portugal relativamente aos restantes países</vt:lpstr>
      <vt:lpstr>Políticas de AA: Portugal relativamente aos restantes países</vt:lpstr>
      <vt:lpstr>PowerPoint Presentation</vt:lpstr>
      <vt:lpstr>Financiadores de ciência</vt:lpstr>
      <vt:lpstr>Financiadores de ciência</vt:lpstr>
      <vt:lpstr>Financiadores de ciência</vt:lpstr>
      <vt:lpstr>PowerPoint Presentation</vt:lpstr>
      <vt:lpstr>Editores de revistas científicas em Portugal </vt:lpstr>
      <vt:lpstr>Total de editores de revistas científicas</vt:lpstr>
      <vt:lpstr>Domínios científicos publicados pelos editores em Portugal </vt:lpstr>
      <vt:lpstr>Total de domínios científicos publicados pelos editores </vt:lpstr>
      <vt:lpstr>Editores de revistas científicas</vt:lpstr>
      <vt:lpstr>Editores de revistas científicas e o acesso aberto</vt:lpstr>
      <vt:lpstr>Editores de revistas científicas e o acesso aberto</vt:lpstr>
      <vt:lpstr>Editores de revistas científicas e o direito de autor</vt:lpstr>
      <vt:lpstr>Conclusões - Financiadores</vt:lpstr>
      <vt:lpstr>Conclusões – Instituições de investigação</vt:lpstr>
      <vt:lpstr>Conclusões - Editores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2</dc:title>
  <dc:creator>pelekanou</dc:creator>
  <cp:lastModifiedBy>Clara Boavida</cp:lastModifiedBy>
  <cp:revision>148</cp:revision>
  <dcterms:created xsi:type="dcterms:W3CDTF">2012-01-11T13:41:56Z</dcterms:created>
  <dcterms:modified xsi:type="dcterms:W3CDTF">2012-10-21T20:24:46Z</dcterms:modified>
</cp:coreProperties>
</file>